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70" r:id="rId11"/>
    <p:sldId id="271" r:id="rId12"/>
    <p:sldId id="272" r:id="rId13"/>
    <p:sldId id="273" r:id="rId14"/>
    <p:sldId id="268" r:id="rId15"/>
    <p:sldId id="274" r:id="rId16"/>
    <p:sldId id="275" r:id="rId17"/>
    <p:sldId id="269" r:id="rId18"/>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9925F-80E1-B165-8355-1CDCEBE1DF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BDDABE6B-C235-111C-53D6-690E4DA468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D16F611D-EC65-55E1-8418-9089F4E9A290}"/>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1C19770E-5C89-B164-A53F-BC7226894AC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90744EB8-07DF-CFFF-A0C2-02D99DE1A799}"/>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85224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4878C-D9F8-35FE-DDF2-ED2A0C40E032}"/>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25100A61-476B-8280-8CA2-B83164F6A4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9EA3BDC7-D9DD-BB7F-58C5-7C2E6F28C645}"/>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E93F75FA-9182-10EF-23F2-BB115DF265C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E0899A80-DDBE-1DA5-504D-62F8B020C50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84630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E54183-30E2-FBF7-4666-4C5E037918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5B711645-FC8E-C358-D806-6E0F5F8272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85265F64-8859-85F2-0602-05A194DD5947}"/>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74175D95-16E6-757F-ED9A-B614A2063196}"/>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8FE57766-9458-8424-2F91-2B3A4BDABDF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4030468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4CD56-4F84-0FB9-AD9C-DCA0925621EF}"/>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42249F55-E6F5-6E64-CF79-BFC2C963EF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2E3DE330-4E54-A8FA-36F9-AF30A4E6D5B7}"/>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D34AC7BD-CDF7-6003-F658-1AD81BEA16D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B0B0A0B-2637-D830-79E6-AF82632ECA2C}"/>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448392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4BC6B-B2C5-C4E1-5037-DCBF9E44DD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D93D105C-2F82-4C19-85D7-8B35DDFC31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FE1677-1852-00D4-0AB2-29513A4739B0}"/>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D84BD9D0-DC1E-D3A0-195F-44441292C61A}"/>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2FF742B-123D-A191-1C44-C25CDB9CCA06}"/>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20010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F5D64-3461-573A-C836-E64BE34E7BF9}"/>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AA3213BC-2C87-C6B8-500B-A9F3673D55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9C1BDEA-38AA-3945-491B-E4F3A3E069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A961FC88-0E2D-F0A3-03F9-A3684D8FAA77}"/>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6" name="Footer Placeholder 5">
            <a:extLst>
              <a:ext uri="{FF2B5EF4-FFF2-40B4-BE49-F238E27FC236}">
                <a16:creationId xmlns:a16="http://schemas.microsoft.com/office/drawing/2014/main" id="{887366CC-E522-FE2C-75DD-D484EA61952F}"/>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05C009A-4285-551F-2490-B511395BBD42}"/>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736968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F263-4E1D-5114-BD8B-ED361D34CB00}"/>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DE7C02E2-F7F0-09B3-0EE2-B7F210095A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8267BF-7179-E22B-1695-533FD0F30B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DDE74030-9D8C-912F-D6CC-7B76DA766C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17D4A8-27CA-DB10-CC5B-199A965BA1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06840053-DF7C-C4A2-8485-E9D7FCA11BA8}"/>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8" name="Footer Placeholder 7">
            <a:extLst>
              <a:ext uri="{FF2B5EF4-FFF2-40B4-BE49-F238E27FC236}">
                <a16:creationId xmlns:a16="http://schemas.microsoft.com/office/drawing/2014/main" id="{2CEC5BE7-B39A-FE68-9B86-FF4733B7B682}"/>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8358EADF-16E2-DB69-BDA2-AC2B33974368}"/>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84291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E1B7-1AAB-4543-9D00-CE8CEF5FB538}"/>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D590A791-1656-81D8-9AAF-C9E1F83BD880}"/>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4" name="Footer Placeholder 3">
            <a:extLst>
              <a:ext uri="{FF2B5EF4-FFF2-40B4-BE49-F238E27FC236}">
                <a16:creationId xmlns:a16="http://schemas.microsoft.com/office/drawing/2014/main" id="{0A630DE0-4A06-6530-9C00-9A5D5AFAB05E}"/>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1CA023C5-6CD4-A516-B2A9-6280F4B3EE97}"/>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188421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5BD5BD-6329-97CC-DD26-9F6C3675A3C3}"/>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3" name="Footer Placeholder 2">
            <a:extLst>
              <a:ext uri="{FF2B5EF4-FFF2-40B4-BE49-F238E27FC236}">
                <a16:creationId xmlns:a16="http://schemas.microsoft.com/office/drawing/2014/main" id="{F60257E8-6331-961D-ABFC-1690FF64A572}"/>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DF2CCA70-53C4-487E-C1D1-90517E6DC77E}"/>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52617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591C-3E0F-E8D2-1890-2BCECA58A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39FE0EE2-C697-B1B5-B408-44B1A9AED0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B85E6EE6-68E1-3481-F37D-B615BF7C18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73087E-0E5C-FA2B-1CCB-C003A488E425}"/>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6" name="Footer Placeholder 5">
            <a:extLst>
              <a:ext uri="{FF2B5EF4-FFF2-40B4-BE49-F238E27FC236}">
                <a16:creationId xmlns:a16="http://schemas.microsoft.com/office/drawing/2014/main" id="{9FA87C22-746C-314B-B178-F6038C07297A}"/>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E079D0A9-918B-14D0-2567-EA6865F5BAD2}"/>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3620449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1363D-8644-CF8A-F343-E7BA7F3398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3384DABB-AEBA-3204-8C1F-737EB739FB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CD924109-430B-7FC3-8CE0-88B8B5075D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FA729C-A268-6B97-2859-E9A7C29CDD69}"/>
              </a:ext>
            </a:extLst>
          </p:cNvPr>
          <p:cNvSpPr>
            <a:spLocks noGrp="1"/>
          </p:cNvSpPr>
          <p:nvPr>
            <p:ph type="dt" sz="half" idx="10"/>
          </p:nvPr>
        </p:nvSpPr>
        <p:spPr/>
        <p:txBody>
          <a:bodyPr/>
          <a:lstStyle/>
          <a:p>
            <a:fld id="{B5BF997E-0592-4E52-AA44-5E5D86D2DE0E}" type="datetimeFigureOut">
              <a:rPr lang="ro-RO" smtClean="0"/>
              <a:t>06.11.2024</a:t>
            </a:fld>
            <a:endParaRPr lang="ro-RO"/>
          </a:p>
        </p:txBody>
      </p:sp>
      <p:sp>
        <p:nvSpPr>
          <p:cNvPr id="6" name="Footer Placeholder 5">
            <a:extLst>
              <a:ext uri="{FF2B5EF4-FFF2-40B4-BE49-F238E27FC236}">
                <a16:creationId xmlns:a16="http://schemas.microsoft.com/office/drawing/2014/main" id="{7FF221B5-A15F-219C-C3CA-4D4444A84176}"/>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B194F78-DC4F-5A00-6A54-06547135B2ED}"/>
              </a:ext>
            </a:extLst>
          </p:cNvPr>
          <p:cNvSpPr>
            <a:spLocks noGrp="1"/>
          </p:cNvSpPr>
          <p:nvPr>
            <p:ph type="sldNum" sz="quarter" idx="12"/>
          </p:nvPr>
        </p:nvSpPr>
        <p:spPr/>
        <p:txBody>
          <a:bodyPr/>
          <a:lstStyle/>
          <a:p>
            <a:fld id="{3113C535-B735-485E-A885-8A998F14E09C}" type="slidenum">
              <a:rPr lang="ro-RO" smtClean="0"/>
              <a:t>‹#›</a:t>
            </a:fld>
            <a:endParaRPr lang="ro-RO"/>
          </a:p>
        </p:txBody>
      </p:sp>
    </p:spTree>
    <p:extLst>
      <p:ext uri="{BB962C8B-B14F-4D97-AF65-F5344CB8AC3E}">
        <p14:creationId xmlns:p14="http://schemas.microsoft.com/office/powerpoint/2010/main" val="2448054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E14E17-513E-A134-E7EF-868FCF6ECC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2CB4E266-ADC0-C685-6025-722C28C4E3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CEE0D5FB-76B2-3A42-1135-F3C3765B5C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F997E-0592-4E52-AA44-5E5D86D2DE0E}" type="datetimeFigureOut">
              <a:rPr lang="ro-RO" smtClean="0"/>
              <a:t>06.11.2024</a:t>
            </a:fld>
            <a:endParaRPr lang="ro-RO"/>
          </a:p>
        </p:txBody>
      </p:sp>
      <p:sp>
        <p:nvSpPr>
          <p:cNvPr id="5" name="Footer Placeholder 4">
            <a:extLst>
              <a:ext uri="{FF2B5EF4-FFF2-40B4-BE49-F238E27FC236}">
                <a16:creationId xmlns:a16="http://schemas.microsoft.com/office/drawing/2014/main" id="{75E88160-0746-6B57-1BD1-2CEB9E6A66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1C662344-B3E5-D2BC-7CD5-639C2F83ED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13C535-B735-485E-A885-8A998F14E09C}" type="slidenum">
              <a:rPr lang="ro-RO" smtClean="0"/>
              <a:t>‹#›</a:t>
            </a:fld>
            <a:endParaRPr lang="ro-RO"/>
          </a:p>
        </p:txBody>
      </p:sp>
    </p:spTree>
    <p:extLst>
      <p:ext uri="{BB962C8B-B14F-4D97-AF65-F5344CB8AC3E}">
        <p14:creationId xmlns:p14="http://schemas.microsoft.com/office/powerpoint/2010/main" val="771312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cosmin.sonea@fmvb.usamv.ro"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gmv.ro/wp-content/uploads/2024/03/DOC-20240830-WA0005_240903_151519.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75E74-DF07-A8C1-87BB-65B6B61D9EAA}"/>
              </a:ext>
            </a:extLst>
          </p:cNvPr>
          <p:cNvSpPr>
            <a:spLocks noGrp="1"/>
          </p:cNvSpPr>
          <p:nvPr>
            <p:ph type="ctrTitle"/>
          </p:nvPr>
        </p:nvSpPr>
        <p:spPr>
          <a:xfrm>
            <a:off x="578224" y="517245"/>
            <a:ext cx="11349317" cy="1082955"/>
          </a:xfrm>
        </p:spPr>
        <p:txBody>
          <a:bodyPr>
            <a:normAutofit/>
          </a:bodyPr>
          <a:lstStyle/>
          <a:p>
            <a:r>
              <a:rPr lang="ro-RO" sz="2400" b="1" i="1" kern="100" dirty="0">
                <a:effectLst/>
                <a:latin typeface="Times New Roman" panose="02020603050405020304" pitchFamily="18" charset="0"/>
                <a:ea typeface="Calibri" panose="020F0502020204030204" pitchFamily="34" charset="0"/>
                <a:cs typeface="Times New Roman" panose="02020603050405020304" pitchFamily="18" charset="0"/>
              </a:rPr>
              <a:t>Planul Sectorial pentru cercetare-dezvoltare din domeniul agricol şi de dezvoltare rurală al Ministerului Agriculturii şi Dezvoltării Rurale, pe anii 2023-2026, "Agricultură şi Dezvoltare Rurală - ADER 2026</a:t>
            </a:r>
            <a:r>
              <a:rPr lang="ro-RO" sz="2400" b="1" kern="100" dirty="0">
                <a:effectLst/>
                <a:latin typeface="Times New Roman" panose="02020603050405020304" pitchFamily="18" charset="0"/>
                <a:ea typeface="Calibri" panose="020F0502020204030204" pitchFamily="34" charset="0"/>
                <a:cs typeface="Times New Roman" panose="02020603050405020304" pitchFamily="18" charset="0"/>
              </a:rPr>
              <a:t>", aprobat prin Ordinul nr. 146/2023</a:t>
            </a:r>
            <a:endParaRPr lang="ro-RO" sz="2400" dirty="0"/>
          </a:p>
        </p:txBody>
      </p:sp>
      <p:sp>
        <p:nvSpPr>
          <p:cNvPr id="3" name="Subtitle 2">
            <a:extLst>
              <a:ext uri="{FF2B5EF4-FFF2-40B4-BE49-F238E27FC236}">
                <a16:creationId xmlns:a16="http://schemas.microsoft.com/office/drawing/2014/main" id="{9E03E8F8-D718-20BC-3414-196BE8664343}"/>
              </a:ext>
            </a:extLst>
          </p:cNvPr>
          <p:cNvSpPr>
            <a:spLocks noGrp="1"/>
          </p:cNvSpPr>
          <p:nvPr>
            <p:ph type="subTitle" idx="1"/>
          </p:nvPr>
        </p:nvSpPr>
        <p:spPr>
          <a:xfrm>
            <a:off x="268941" y="1948049"/>
            <a:ext cx="11456894" cy="4776308"/>
          </a:xfrm>
        </p:spPr>
        <p:txBody>
          <a:bodyPr>
            <a:normAutofit fontScale="77500" lnSpcReduction="20000"/>
          </a:bodyPr>
          <a:lstStyle/>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MINISTERUL AGRICULTURII ŞI DEZVOLTĂRII RURALE</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sz="2200" b="1" dirty="0">
                <a:latin typeface="Times New Roman" panose="02020603050405020304" pitchFamily="18" charset="0"/>
                <a:cs typeface="Times New Roman" panose="02020603050405020304" pitchFamily="18" charset="0"/>
              </a:rPr>
              <a:t>ACADEMIA DE </a:t>
            </a:r>
            <a:r>
              <a:rPr lang="en-US" sz="2200" b="1" dirty="0" err="1">
                <a:latin typeface="Times New Roman" panose="02020603050405020304" pitchFamily="18" charset="0"/>
                <a:cs typeface="Times New Roman" panose="02020603050405020304" pitchFamily="18" charset="0"/>
              </a:rPr>
              <a:t>ȘTIINȚE</a:t>
            </a:r>
            <a:r>
              <a:rPr lang="en-US" sz="2200" b="1" dirty="0">
                <a:latin typeface="Times New Roman" panose="02020603050405020304" pitchFamily="18" charset="0"/>
                <a:cs typeface="Times New Roman" panose="02020603050405020304" pitchFamily="18" charset="0"/>
              </a:rPr>
              <a:t> AGRICOLE </a:t>
            </a:r>
            <a:r>
              <a:rPr lang="en-US" sz="2200" b="1" dirty="0" err="1">
                <a:latin typeface="Times New Roman" panose="02020603050405020304" pitchFamily="18" charset="0"/>
                <a:cs typeface="Times New Roman" panose="02020603050405020304" pitchFamily="18" charset="0"/>
              </a:rPr>
              <a:t>ȘI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SILVICE</a:t>
            </a:r>
            <a:r>
              <a:rPr lang="ro-RO" sz="2200" b="1"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“GHEORGHE IONESCU-</a:t>
            </a:r>
            <a:r>
              <a:rPr lang="en-US" sz="2200" b="1" dirty="0" err="1">
                <a:latin typeface="Times New Roman" panose="02020603050405020304" pitchFamily="18" charset="0"/>
                <a:cs typeface="Times New Roman" panose="02020603050405020304" pitchFamily="18" charset="0"/>
              </a:rPr>
              <a:t>SISEȘTI</a:t>
            </a:r>
            <a:r>
              <a:rPr lang="ro-RO" sz="2200" b="1" dirty="0">
                <a:latin typeface="Times New Roman" panose="02020603050405020304" pitchFamily="18" charset="0"/>
                <a:cs typeface="Times New Roman" panose="02020603050405020304" pitchFamily="18" charset="0"/>
              </a:rPr>
              <a:t>”</a:t>
            </a:r>
          </a:p>
          <a:p>
            <a:pPr algn="ctr">
              <a:lnSpc>
                <a:spcPct val="115000"/>
              </a:lnSpc>
              <a:spcBef>
                <a:spcPts val="0"/>
              </a:spcBef>
            </a:pPr>
            <a:endPar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Proiect ADER 10.1.2.</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0"/>
              </a:spcBef>
            </a:pPr>
            <a:r>
              <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Cercetări privind particularitățile evolutive ale tulpinii de virus gripal și elaborarea unor produse de tip imunoprofilactic utilizabile în controlul gripei aviare și al factorilor de risc epidemiologic în România</a:t>
            </a:r>
            <a:endParaRPr lang="ro-RO" sz="2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Bef>
                <a:spcPts val="0"/>
              </a:spcBef>
            </a:pPr>
            <a:endParaRPr lang="ro-RO" sz="2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800"/>
              </a:spcAft>
            </a:pPr>
            <a:r>
              <a:rPr lang="ro-RO" sz="1800" b="1" dirty="0">
                <a:effectLst/>
                <a:latin typeface="Trebuchet MS" panose="020B0603020202020204" pitchFamily="34" charset="0"/>
                <a:ea typeface="Times New Roman" panose="02020603050405020304" pitchFamily="18" charset="0"/>
                <a:cs typeface="Times New Roman" panose="02020603050405020304" pitchFamily="18" charset="0"/>
              </a:rPr>
              <a:t>Faza 2 / 2024</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a:t>
            </a:r>
            <a:r>
              <a:rPr lang="ro-RO" sz="1800" b="1" i="1" dirty="0">
                <a:effectLst/>
                <a:latin typeface="Trebuchet MS" panose="020B0603020202020204" pitchFamily="34" charset="0"/>
                <a:ea typeface="Calibri" panose="020F0502020204030204" pitchFamily="34" charset="0"/>
                <a:cs typeface="Times New Roman" panose="02020603050405020304" pitchFamily="18" charset="0"/>
              </a:rPr>
              <a:t>Cercetări privind  capacitatea infecțioasă a furajelor contaminate experimental cu virusuri gripale, cercetări preliminarii privind obținere unui produs imunologic destinat controlului  gripei aviare și  monitorizarea preliminară a evoluției genetice a tulpinilor circulante de virus gripal în România, prin investigarea în focare a tuturor speciilor de animale susceptibile</a:t>
            </a: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800"/>
              </a:spcAft>
            </a:pPr>
            <a:r>
              <a:rPr lang="ro-RO" sz="1800" b="1" dirty="0">
                <a:effectLst/>
                <a:latin typeface="Trebuchet MS" panose="020B0603020202020204" pitchFamily="34" charset="0"/>
                <a:ea typeface="Times New Roman" panose="02020603050405020304" pitchFamily="18" charset="0"/>
                <a:cs typeface="Times New Roman" panose="02020603050405020304" pitchFamily="18" charset="0"/>
              </a:rPr>
              <a:t>OCTOMBRIE, 2024</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r">
              <a:lnSpc>
                <a:spcPct val="115000"/>
              </a:lnSpc>
              <a:spcAft>
                <a:spcPts val="800"/>
              </a:spcAft>
            </a:pPr>
            <a:r>
              <a:rPr lang="ro-RO" sz="1700" b="1" dirty="0">
                <a:effectLst/>
                <a:latin typeface="Times New Roman" panose="02020603050405020304" pitchFamily="18" charset="0"/>
                <a:ea typeface="Calibri" panose="020F0502020204030204" pitchFamily="34" charset="0"/>
                <a:cs typeface="Times New Roman" panose="02020603050405020304" pitchFamily="18" charset="0"/>
              </a:rPr>
              <a:t>Director de proiect </a:t>
            </a:r>
          </a:p>
          <a:p>
            <a:pPr indent="457200" algn="r">
              <a:lnSpc>
                <a:spcPct val="115000"/>
              </a:lnSpc>
              <a:spcAft>
                <a:spcPts val="800"/>
              </a:spcAft>
            </a:pPr>
            <a:r>
              <a:rPr lang="ro-RO" sz="1700" b="1" dirty="0">
                <a:latin typeface="Times New Roman" panose="02020603050405020304" pitchFamily="18" charset="0"/>
                <a:cs typeface="Times New Roman" panose="02020603050405020304" pitchFamily="18" charset="0"/>
              </a:rPr>
              <a:t>Conf. univ. dr. Florica BĂRBUCEANU </a:t>
            </a:r>
          </a:p>
          <a:p>
            <a:endParaRPr 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767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31D159-5AA0-C1F6-A46A-A7DD6B00D447}"/>
              </a:ext>
            </a:extLst>
          </p:cNvPr>
          <p:cNvSpPr>
            <a:spLocks noGrp="1"/>
          </p:cNvSpPr>
          <p:nvPr>
            <p:ph idx="1"/>
          </p:nvPr>
        </p:nvSpPr>
        <p:spPr>
          <a:xfrm>
            <a:off x="282388" y="201706"/>
            <a:ext cx="11712388" cy="6414247"/>
          </a:xfrm>
        </p:spPr>
        <p:txBody>
          <a:bodyPr>
            <a:normAutofit/>
          </a:bodyPr>
          <a:lstStyle/>
          <a:p>
            <a:pPr algn="just">
              <a:lnSpc>
                <a:spcPct val="115000"/>
              </a:lnSpc>
              <a:spcAft>
                <a:spcPts val="800"/>
              </a:spcAft>
            </a:pPr>
            <a:r>
              <a:rPr lang="ro-RO" sz="1700" dirty="0">
                <a:latin typeface="Times New Roman" panose="02020603050405020304" pitchFamily="18" charset="0"/>
                <a:cs typeface="Times New Roman" panose="02020603050405020304" pitchFamily="18" charset="0"/>
              </a:rPr>
              <a:t>Intervalele de temperatură utilizate au fost 37°C (simulează temperaturile ridicate din timpul verii), 22°C (simulează temperaturile din timpul primăverii și toamnei) și -20°C (simulează temperatura din timpul iernii).</a:t>
            </a:r>
          </a:p>
          <a:p>
            <a:pPr algn="just">
              <a:lnSpc>
                <a:spcPct val="107000"/>
              </a:lnSpc>
              <a:spcAft>
                <a:spcPts val="800"/>
              </a:spcAft>
            </a:pPr>
            <a:r>
              <a:rPr lang="ro-RO" sz="1700" dirty="0">
                <a:latin typeface="Times New Roman" panose="02020603050405020304" pitchFamily="18" charset="0"/>
                <a:cs typeface="Times New Roman" panose="02020603050405020304" pitchFamily="18" charset="0"/>
              </a:rPr>
              <a:t>Metodele utilizate în testare sunt: </a:t>
            </a:r>
          </a:p>
          <a:p>
            <a:pPr marL="342900" lvl="0" indent="-342900" algn="just">
              <a:buFont typeface="Times New Roman" panose="02020603050405020304" pitchFamily="18" charset="0"/>
              <a:buChar char="-"/>
              <a:tabLst>
                <a:tab pos="419100" algn="l"/>
              </a:tabLst>
            </a:pPr>
            <a:r>
              <a:rPr lang="en-US" sz="1700" dirty="0" err="1">
                <a:latin typeface="Times New Roman" panose="02020603050405020304" pitchFamily="18" charset="0"/>
                <a:cs typeface="Times New Roman" panose="02020603050405020304" pitchFamily="18" charset="0"/>
              </a:rPr>
              <a:t>izolarea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și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identificarea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virusului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gripei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aviare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prin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inoculare</a:t>
            </a:r>
            <a:r>
              <a:rPr lang="en-US" sz="1700" dirty="0">
                <a:latin typeface="Times New Roman" panose="02020603050405020304" pitchFamily="18" charset="0"/>
                <a:cs typeface="Times New Roman" panose="02020603050405020304" pitchFamily="18" charset="0"/>
              </a:rPr>
              <a:t> pe </a:t>
            </a:r>
            <a:r>
              <a:rPr lang="en-US" sz="1700" dirty="0" err="1">
                <a:latin typeface="Times New Roman" panose="02020603050405020304" pitchFamily="18" charset="0"/>
                <a:cs typeface="Times New Roman" panose="02020603050405020304" pitchFamily="18" charset="0"/>
              </a:rPr>
              <a:t>ouă</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embrionate</a:t>
            </a:r>
            <a:r>
              <a:rPr lang="en-US" sz="1700" dirty="0">
                <a:latin typeface="Times New Roman" panose="02020603050405020304" pitchFamily="18" charset="0"/>
                <a:cs typeface="Times New Roman" panose="02020603050405020304" pitchFamily="18" charset="0"/>
              </a:rPr>
              <a:t> SPF</a:t>
            </a:r>
            <a:endParaRPr lang="ro-RO" sz="1700" dirty="0">
              <a:latin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1700" dirty="0" err="1">
                <a:latin typeface="Times New Roman" panose="02020603050405020304" pitchFamily="18" charset="0"/>
                <a:cs typeface="Times New Roman" panose="02020603050405020304" pitchFamily="18" charset="0"/>
              </a:rPr>
              <a:t>identificarea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genomului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virusului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gripei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aviare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proteina</a:t>
            </a:r>
            <a:r>
              <a:rPr lang="en-US" sz="1700" dirty="0">
                <a:latin typeface="Times New Roman" panose="02020603050405020304" pitchFamily="18" charset="0"/>
                <a:cs typeface="Times New Roman" panose="02020603050405020304" pitchFamily="18" charset="0"/>
              </a:rPr>
              <a:t> Matrix) </a:t>
            </a:r>
            <a:r>
              <a:rPr lang="en-US" sz="1700" dirty="0" err="1">
                <a:latin typeface="Times New Roman" panose="02020603050405020304" pitchFamily="18" charset="0"/>
                <a:cs typeface="Times New Roman" panose="02020603050405020304" pitchFamily="18" charset="0"/>
              </a:rPr>
              <a:t>prin</a:t>
            </a:r>
            <a:r>
              <a:rPr lang="en-US" sz="1700" dirty="0">
                <a:latin typeface="Times New Roman" panose="02020603050405020304" pitchFamily="18" charset="0"/>
                <a:cs typeface="Times New Roman" panose="02020603050405020304" pitchFamily="18" charset="0"/>
              </a:rPr>
              <a:t> Real Time RT-PCR</a:t>
            </a:r>
            <a:endParaRPr lang="ro-RO" sz="1700" dirty="0">
              <a:latin typeface="Times New Roman" panose="02020603050405020304" pitchFamily="18" charset="0"/>
              <a:cs typeface="Times New Roman" panose="02020603050405020304" pitchFamily="18" charset="0"/>
            </a:endParaRPr>
          </a:p>
          <a:p>
            <a:pPr marL="342900" lvl="0" indent="-342900" algn="just">
              <a:lnSpc>
                <a:spcPct val="115000"/>
              </a:lnSpc>
              <a:buFont typeface="Times New Roman" panose="02020603050405020304" pitchFamily="18" charset="0"/>
              <a:buChar char="-"/>
              <a:tabLst>
                <a:tab pos="419100" algn="l"/>
              </a:tabLst>
            </a:pPr>
            <a:r>
              <a:rPr lang="en-US" sz="1700" dirty="0" err="1">
                <a:latin typeface="Times New Roman" panose="02020603050405020304" pitchFamily="18" charset="0"/>
                <a:cs typeface="Times New Roman" panose="02020603050405020304" pitchFamily="18" charset="0"/>
              </a:rPr>
              <a:t>determinarea</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dozei</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infectioase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embrionare</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DIE50</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prin</a:t>
            </a:r>
            <a:r>
              <a:rPr lang="en-US" sz="1700" dirty="0">
                <a:latin typeface="Times New Roman" panose="02020603050405020304" pitchFamily="18" charset="0"/>
                <a:cs typeface="Times New Roman" panose="02020603050405020304" pitchFamily="18" charset="0"/>
              </a:rPr>
              <a:t> </a:t>
            </a:r>
            <a:r>
              <a:rPr lang="en-US" sz="1700" dirty="0" err="1">
                <a:latin typeface="Times New Roman" panose="02020603050405020304" pitchFamily="18" charset="0"/>
                <a:cs typeface="Times New Roman" panose="02020603050405020304" pitchFamily="18" charset="0"/>
              </a:rPr>
              <a:t>metoda</a:t>
            </a:r>
            <a:r>
              <a:rPr lang="en-US" sz="1700" dirty="0">
                <a:latin typeface="Times New Roman" panose="02020603050405020304" pitchFamily="18" charset="0"/>
                <a:cs typeface="Times New Roman" panose="02020603050405020304" pitchFamily="18" charset="0"/>
              </a:rPr>
              <a:t> REED - MUENCH</a:t>
            </a:r>
            <a:endParaRPr lang="ro-RO" sz="1700" dirty="0">
              <a:latin typeface="Times New Roman" panose="02020603050405020304" pitchFamily="18" charset="0"/>
              <a:cs typeface="Times New Roman" panose="02020603050405020304" pitchFamily="18" charset="0"/>
            </a:endParaRPr>
          </a:p>
          <a:p>
            <a:pPr algn="just">
              <a:lnSpc>
                <a:spcPct val="115000"/>
              </a:lnSpc>
              <a:spcAft>
                <a:spcPts val="800"/>
              </a:spcAft>
            </a:pPr>
            <a:r>
              <a:rPr lang="ro-RO" sz="1700" dirty="0">
                <a:latin typeface="Times New Roman" panose="02020603050405020304" pitchFamily="18" charset="0"/>
                <a:cs typeface="Times New Roman" panose="02020603050405020304" pitchFamily="18" charset="0"/>
              </a:rPr>
              <a:t>Din analiza datelor obținute prin experiment se constată că s-au înregistrat amplificare toate cele patru zile de testare, cu valori cuprinse între 14,31 – 23,03. Valorile medii ale Ct-urilor pentru furajul făinos au fost constant mai mici pentru ambele temperaturi, comparativ cu cele înregistrate pentru furajul granulos: o medie de 16,57 pentru furajul făinos față de 21,06 pentru furajul granulos. Aceste valori sugerează un efect inhibitor al furajului granulos asupra componentelor chimice din reacția PCR, o denaturare mai accentuată a genomului viral în urma contactului cu furajul granular, sau o denaturare a particulelor virale, contactul cu aerul fiind mai accentuat datorită volumului exterior al granulei de furaj.</a:t>
            </a:r>
          </a:p>
          <a:p>
            <a:pPr algn="just">
              <a:lnSpc>
                <a:spcPct val="115000"/>
              </a:lnSpc>
              <a:spcAft>
                <a:spcPts val="800"/>
              </a:spcAft>
            </a:pPr>
            <a:r>
              <a:rPr lang="ro-RO" sz="1700" dirty="0">
                <a:latin typeface="Times New Roman" panose="02020603050405020304" pitchFamily="18" charset="0"/>
                <a:cs typeface="Times New Roman" panose="02020603050405020304" pitchFamily="18" charset="0"/>
              </a:rPr>
              <a:t>Se constată că virusul supraviețuiește la 22°C în toate cele 4 zile de testare, diferențele de valori dintre zilele 5 – 6 față de zilele 4 – 7 putând fi generate de gradul de omogenizare al furajului. La 37°C, virusul supraviețuiește în zilele 4 – 6, valorile pentru ziua a 7-a fiind în ambele cazuri de 1/8, ceea ce semnifică un rezultat negativ pentru acest test.</a:t>
            </a:r>
          </a:p>
          <a:p>
            <a:pPr marL="0" indent="0">
              <a:buNone/>
            </a:pPr>
            <a:endParaRPr lang="ro-RO" dirty="0"/>
          </a:p>
        </p:txBody>
      </p:sp>
    </p:spTree>
    <p:extLst>
      <p:ext uri="{BB962C8B-B14F-4D97-AF65-F5344CB8AC3E}">
        <p14:creationId xmlns:p14="http://schemas.microsoft.com/office/powerpoint/2010/main" val="1203690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57C926-43BB-272D-4C49-E508332F30C2}"/>
              </a:ext>
            </a:extLst>
          </p:cNvPr>
          <p:cNvSpPr>
            <a:spLocks noGrp="1"/>
          </p:cNvSpPr>
          <p:nvPr>
            <p:ph idx="1"/>
          </p:nvPr>
        </p:nvSpPr>
        <p:spPr>
          <a:xfrm>
            <a:off x="242047" y="228600"/>
            <a:ext cx="11739282" cy="6427694"/>
          </a:xfrm>
        </p:spPr>
        <p:txBody>
          <a:bodyPr>
            <a:normAutofit/>
          </a:bodyPr>
          <a:lstStyle/>
          <a:p>
            <a:pPr algn="just">
              <a:lnSpc>
                <a:spcPct val="115000"/>
              </a:lnSpc>
              <a:spcAft>
                <a:spcPts val="800"/>
              </a:spcAft>
            </a:pPr>
            <a:r>
              <a:rPr lang="ro-RO" sz="1800" dirty="0">
                <a:latin typeface="Times New Roman" panose="02020603050405020304" pitchFamily="18" charset="0"/>
                <a:cs typeface="Times New Roman" panose="02020603050405020304" pitchFamily="18" charset="0"/>
              </a:rPr>
              <a:t>Al doilea experiment derulat la nivelul P2-IISPV a avut ca țintă evaluarea capacității infecțioase a furajelor. Astfel au fost contaminate artificial anumite cantități de furaj specific pentru creșterea pasărilor (broilerilor) cu cantități determinate de virus gripal H3N2. Aceste furaje contaminate au fost incubate la temperaturi de congelare (-20 oC), refrigerare (4 oC), temperatura mediului ambiant (25 oC) și temperaturi de vara (37oC) care simulează timpii de recoltare, transport și păstrare a probelor de furaj în caz de focare de boală. Verificarea păstrării virusului gripal în furaje în stare viabilă s-a efectuat inițial prin RT-qPCR și, în caz de rezultat pozitiv, prin inoculare pe ouă embrionate urmată de RT-qPCR și hemaglutinare cu eritrocite de pasăre. </a:t>
            </a:r>
          </a:p>
          <a:p>
            <a:pPr algn="just">
              <a:lnSpc>
                <a:spcPct val="115000"/>
              </a:lnSpc>
              <a:spcAft>
                <a:spcPts val="800"/>
              </a:spcAft>
            </a:pPr>
            <a:r>
              <a:rPr lang="ro-RO" sz="1800" dirty="0">
                <a:latin typeface="Times New Roman" panose="02020603050405020304" pitchFamily="18" charset="0"/>
                <a:cs typeface="Times New Roman" panose="02020603050405020304" pitchFamily="18" charset="0"/>
              </a:rPr>
              <a:t>După obținerea virusului stoc prin multiplicare pe ouă embrionate, s-a efectuat titrarea acestuia pe ouă embrionate. Pentru aceasta au fost efectuate șapte diluții zecimale din care, cu câte 0,2ml, au fost inoculate câte 3 ouă embrionate per diluție.</a:t>
            </a:r>
          </a:p>
          <a:p>
            <a:pPr algn="just">
              <a:lnSpc>
                <a:spcPct val="115000"/>
              </a:lnSpc>
              <a:spcAft>
                <a:spcPts val="800"/>
              </a:spcAft>
            </a:pPr>
            <a:r>
              <a:rPr lang="ro-RO" sz="1800" dirty="0">
                <a:latin typeface="Times New Roman" panose="02020603050405020304" pitchFamily="18" charset="0"/>
                <a:cs typeface="Times New Roman" panose="02020603050405020304" pitchFamily="18" charset="0"/>
              </a:rPr>
              <a:t>Furajul s-a contaminat prin includerea a 0,2 ml suspensie virus într-un g de furaj/ml mediu BHI per tub de 15 ml. După contaminare furajul s-a omogenizat prin vortexare. Eșantioanele de furaj si mediu s-au incubat la −20 OC, 4 OC, 25 OC și 37 OC timp de 24, 48 și, respectiv, 72 h, și apoi s-au păstrat prin depozitare la -80 OC până când au fost testate prin testul RT-qPCR pentru a se observa modificarea de concentrație virală. Un set din fiecare concentrație virală a fost testat imediat (extracție ARN imediată) pentru a servi drept probă de "T0" (0 ore). </a:t>
            </a:r>
          </a:p>
          <a:p>
            <a:pPr algn="just">
              <a:lnSpc>
                <a:spcPct val="115000"/>
              </a:lnSpc>
              <a:spcAft>
                <a:spcPts val="800"/>
              </a:spcAft>
            </a:pPr>
            <a:r>
              <a:rPr lang="ro-RO" sz="1800" dirty="0">
                <a:latin typeface="Times New Roman" panose="02020603050405020304" pitchFamily="18" charset="0"/>
                <a:cs typeface="Times New Roman" panose="02020603050405020304" pitchFamily="18" charset="0"/>
              </a:rPr>
              <a:t>Toate probele de mediu BHI și furaj au fost testate prin RT-qPCR pentru proteina Matrix după extracție ARN, iar cele care au fost contaminate cu mai mult de 103 DIE50 și au avut rezultat pozitiv la RT-qPCR, au fost supuse izolării pe ouă embrionate pentru a se verifica viabilitatea virusului gripal.</a:t>
            </a:r>
          </a:p>
          <a:p>
            <a:pPr marL="0" indent="0">
              <a:buNone/>
            </a:pPr>
            <a:endParaRPr lang="ro-RO" dirty="0"/>
          </a:p>
        </p:txBody>
      </p:sp>
    </p:spTree>
    <p:extLst>
      <p:ext uri="{BB962C8B-B14F-4D97-AF65-F5344CB8AC3E}">
        <p14:creationId xmlns:p14="http://schemas.microsoft.com/office/powerpoint/2010/main" val="201094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DD7CAB-9AFE-7AF3-5BED-2C1B5A844E95}"/>
              </a:ext>
            </a:extLst>
          </p:cNvPr>
          <p:cNvSpPr>
            <a:spLocks noGrp="1"/>
          </p:cNvSpPr>
          <p:nvPr>
            <p:ph idx="1"/>
          </p:nvPr>
        </p:nvSpPr>
        <p:spPr>
          <a:xfrm>
            <a:off x="295835" y="228600"/>
            <a:ext cx="11712389" cy="6306671"/>
          </a:xfrm>
        </p:spPr>
        <p:txBody>
          <a:bodyPr>
            <a:normAutofit/>
          </a:bodyPr>
          <a:lstStyle/>
          <a:p>
            <a:pPr algn="just">
              <a:lnSpc>
                <a:spcPct val="115000"/>
              </a:lnSpc>
              <a:spcAft>
                <a:spcPts val="800"/>
              </a:spcAft>
            </a:pPr>
            <a:r>
              <a:rPr lang="ro-RO" sz="1700" dirty="0">
                <a:latin typeface="Times New Roman" panose="02020603050405020304" pitchFamily="18" charset="0"/>
                <a:cs typeface="Times New Roman" panose="02020603050405020304" pitchFamily="18" charset="0"/>
              </a:rPr>
              <a:t>Timpul de înjumătățire al virusului Influența A în furaj a fost comparat în diferite condiții. Rezultatele au arătat că timpul de înjumătățire la temperaturi de peste 200C a fost mai mare în furaj și mai redus în mediu de cultură, de asemenea, mai lungi în condiții de temperatură mai scăzută. Timpul de înjumătățire a avut o scădere bruscă la temperatura de 37 °C și în cazul furajului și în cazul mediului BHI. Evaluarea infectivității virusului remanent în cele două matrici prin inocularea unor suspensii pe ouă embrionate, a evidențiat faptul ca furajul nu permite păstrarea viabilității virusului nici în cazul testării imediat după inoculare. </a:t>
            </a:r>
          </a:p>
          <a:p>
            <a:pPr marL="0" indent="0" algn="just">
              <a:lnSpc>
                <a:spcPct val="107000"/>
              </a:lnSpc>
              <a:spcAft>
                <a:spcPts val="800"/>
              </a:spcAft>
              <a:buNone/>
            </a:pP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Obiectiv 2 – studii preliminare pentru obținere unui produs imunologic destinat controlului  gripei aviare</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Înțelegerea mecanismelor moleculare ale factorilor de virulență virală și a interacțiunilor virus-gazdă este esențială pentru dezvoltarea măsurilor preventive și terapeutice împotriva gripei aviare. </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CP-IDSA deține capacitatea tehnică pentru izolarea, cultivarea și caracterizarea tulpinilor vaccinale pentru obținrerea unuimprodus imunologic destinat controlului gruipei aviare, dar nu deținecapacitatea tehică pentru producerea unui prototip al unui astfel de produs. </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În faza a 3- a a proiectului, CP va subcontractata activitatea privind încercarea de prepararea a cel puțin un produs de tip imunoprofilactic (vaccin)  pentru intervenția de urgență în gripa aviară către un subcontracor care detine capacitatea tehnică de producție pornind de la tulpina vaccinală furnizată de CP-IDSA. </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Vaccinarea împotriva gripei aviare poate fi utilizată în situații de urgență, după aprobare, pentru a reduce pierderile economice în avicultură. </a:t>
            </a:r>
          </a:p>
          <a:p>
            <a:pPr marL="0" indent="0" algn="just">
              <a:lnSpc>
                <a:spcPct val="107000"/>
              </a:lnSpc>
              <a:spcAft>
                <a:spcPts val="800"/>
              </a:spcAft>
              <a:buNone/>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619462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895BCD-ECEB-D96B-7113-5D34A4FA233A}"/>
              </a:ext>
            </a:extLst>
          </p:cNvPr>
          <p:cNvSpPr>
            <a:spLocks noGrp="1"/>
          </p:cNvSpPr>
          <p:nvPr>
            <p:ph idx="1"/>
          </p:nvPr>
        </p:nvSpPr>
        <p:spPr>
          <a:xfrm>
            <a:off x="322729" y="201706"/>
            <a:ext cx="11739283" cy="6252882"/>
          </a:xfrm>
        </p:spPr>
        <p:txBody>
          <a:bodyPr/>
          <a:lstStyle/>
          <a:p>
            <a:pPr algn="just">
              <a:lnSpc>
                <a:spcPct val="107000"/>
              </a:lnSpc>
              <a:spcAft>
                <a:spcPts val="800"/>
              </a:spcAft>
            </a:pP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Obiectiv 3 - monitorizarea evoluției genetice a tulpinilor circulante de virus gripal în România, prin investigarea în focare a tuturor speciilor de animale susceptibile  - Etapa 1  </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Au fost prelevate probe de la o bovină și două suine, animale dintr-o gospodărie din județul Botoșani, localitatea Bălușeni, unde a fost diagnosticat un focar de gripă aviară la găini (în luna martie 2024). Păsările au fost testate, cu rezultat pozitiv, pentru identificarea genomului virusului gripei aviare (proteina Matrix), identificarea subtipului de hemaglutinină H5, identificarea subtipului de neuraminidază N1, izolare virusului prin inoculare pe ouă embrionate SPF și identificarea și caracterizarea genomului virusului gripei aviare prin RT-PCR secvențiere.</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De la cele trei mamifere au fost prelevate probe de sânge pe EDTA și ser sanguin. Testele efectuate au fost </a:t>
            </a:r>
            <a:r>
              <a:rPr lang="ro-RO" sz="1800" i="1" dirty="0">
                <a:effectLst/>
                <a:latin typeface="Times New Roman" panose="02020603050405020304" pitchFamily="18" charset="0"/>
                <a:ea typeface="Calibri" panose="020F0502020204030204" pitchFamily="34" charset="0"/>
                <a:cs typeface="Times New Roman" panose="02020603050405020304" pitchFamily="18" charset="0"/>
              </a:rPr>
              <a:t>Identificarea genomului virusului influenței aviare (proteina Matrix) prin Real Time RT-PCR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și </a:t>
            </a:r>
            <a:r>
              <a:rPr lang="ro-RO" sz="1800" i="1" dirty="0">
                <a:effectLst/>
                <a:latin typeface="Times New Roman" panose="02020603050405020304" pitchFamily="18" charset="0"/>
                <a:ea typeface="Calibri" panose="020F0502020204030204" pitchFamily="34" charset="0"/>
                <a:cs typeface="Times New Roman" panose="02020603050405020304" pitchFamily="18" charset="0"/>
              </a:rPr>
              <a:t>Detecția anticorpilor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i="1" dirty="0">
                <a:effectLst/>
                <a:latin typeface="Times New Roman" panose="02020603050405020304" pitchFamily="18" charset="0"/>
                <a:ea typeface="Calibri" panose="020F0502020204030204" pitchFamily="34" charset="0"/>
                <a:cs typeface="Times New Roman" panose="02020603050405020304" pitchFamily="18" charset="0"/>
              </a:rPr>
              <a:t>antivirus influența aviară prin reacția de inhibare a hemaglutinării.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Rezultatul testelor efectuate a fost negativ.</a:t>
            </a:r>
          </a:p>
          <a:p>
            <a:pPr marL="0" indent="0">
              <a:buNone/>
            </a:pPr>
            <a:endParaRPr lang="ro-RO" dirty="0"/>
          </a:p>
        </p:txBody>
      </p:sp>
    </p:spTree>
    <p:extLst>
      <p:ext uri="{BB962C8B-B14F-4D97-AF65-F5344CB8AC3E}">
        <p14:creationId xmlns:p14="http://schemas.microsoft.com/office/powerpoint/2010/main" val="1779242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E11F99-07B1-E903-5821-F74F7788642A}"/>
              </a:ext>
            </a:extLst>
          </p:cNvPr>
          <p:cNvSpPr>
            <a:spLocks noGrp="1"/>
          </p:cNvSpPr>
          <p:nvPr>
            <p:ph idx="1"/>
          </p:nvPr>
        </p:nvSpPr>
        <p:spPr>
          <a:xfrm>
            <a:off x="264941" y="0"/>
            <a:ext cx="11662117" cy="6386733"/>
          </a:xfrm>
        </p:spPr>
        <p:txBody>
          <a:bodyPr>
            <a:noAutofit/>
          </a:bodyPr>
          <a:lstStyle/>
          <a:p>
            <a:pPr marL="0" indent="0">
              <a:spcBef>
                <a:spcPts val="0"/>
              </a:spcBef>
              <a:buNone/>
            </a:pPr>
            <a:r>
              <a:rPr lang="ro-RO" sz="2000" b="1" i="1" u="sng" dirty="0">
                <a:effectLst/>
                <a:latin typeface="Times New Roman" panose="02020603050405020304" pitchFamily="18" charset="0"/>
                <a:ea typeface="Calibri" panose="020F0502020204030204" pitchFamily="34" charset="0"/>
                <a:cs typeface="Times New Roman" panose="02020603050405020304" pitchFamily="18" charset="0"/>
              </a:rPr>
              <a:t>Rezultatele fazei</a:t>
            </a:r>
          </a:p>
          <a:p>
            <a:pPr marL="220980" indent="0" algn="just">
              <a:lnSpc>
                <a:spcPct val="115000"/>
              </a:lnSpc>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virusul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gripei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aviare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are o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rezistență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relativ</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scăzută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furajele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făinos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granular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utilizate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cadrul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experimentului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desfășurat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cadrul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proiectului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rezistența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făinos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este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14 – 21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zile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la 22</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până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7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zile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37°C</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rezistența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furajul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granulos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este de 42 – 49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zile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22°C</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până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7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zile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37°C</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rezistența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furajele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făinos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granulos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este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cel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puțin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90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zile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20°C</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titrurile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hemaglutinante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obţinute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sunt</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mai mari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furajul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granulos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decât</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pentru</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cel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făinos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ceea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ce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sugerează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virusul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este mai bine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protejat</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furajul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granulos</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probabil</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urma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pătrunderii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zona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profunzime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granulei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reducându</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-se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expunerea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factori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externi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umiditate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curenți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aer</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etc.);</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toate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furajele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testate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tehnica</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Real Time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RT</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-PCR au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fost</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pozitive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cu</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valori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 Ct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situate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între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14,31 – 23,03;</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t</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impul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înjumătățire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Influența</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furaj</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comparativ</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diferite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condiții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este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temperaturi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peste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20</a:t>
            </a:r>
            <a:r>
              <a:rPr lang="en-US" sz="1800" kern="100" baseline="30000" dirty="0" err="1">
                <a:effectLst/>
                <a:latin typeface="Times New Roman" panose="02020603050405020304" pitchFamily="18" charset="0"/>
                <a:ea typeface="Times New Roman" panose="02020603050405020304" pitchFamily="18" charset="0"/>
                <a:cs typeface="Times New Roman" panose="02020603050405020304" pitchFamily="18" charset="0"/>
              </a:rPr>
              <a:t>0</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mai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mare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furaj</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mai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redus</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mediu</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cultură</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timpul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înjumătățire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are o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scădere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bruscă</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temperatura</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37 °C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cazul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furajului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cazul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mediului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BHI.</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0980" indent="0" algn="just">
              <a:lnSpc>
                <a:spcPct val="115000"/>
              </a:lnSpc>
              <a:buNone/>
            </a:pP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evaluarea</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infectivității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remanent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cele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două</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matrici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pe care s-a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testat</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timpul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injumatațire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inocularea</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unor</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suspensii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pe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ouă</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embrionate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evidențiat</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faptul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ca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furajul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nu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permite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păstrarea</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viabilității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nici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cazul</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testării</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imediat</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după</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100" dirty="0" err="1">
                <a:effectLst/>
                <a:latin typeface="Times New Roman" panose="02020603050405020304" pitchFamily="18" charset="0"/>
                <a:ea typeface="Times New Roman" panose="02020603050405020304" pitchFamily="18" charset="0"/>
                <a:cs typeface="Times New Roman" panose="02020603050405020304" pitchFamily="18" charset="0"/>
              </a:rPr>
              <a:t>inoculare</a:t>
            </a: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0657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7D007D-0BCD-56D3-14B0-3CE29F5E74BA}"/>
              </a:ext>
            </a:extLst>
          </p:cNvPr>
          <p:cNvSpPr>
            <a:spLocks noGrp="1"/>
          </p:cNvSpPr>
          <p:nvPr>
            <p:ph idx="1"/>
          </p:nvPr>
        </p:nvSpPr>
        <p:spPr>
          <a:xfrm>
            <a:off x="228600" y="188258"/>
            <a:ext cx="11963400" cy="6414247"/>
          </a:xfrm>
        </p:spPr>
        <p:txBody>
          <a:bodyPr/>
          <a:lstStyle/>
          <a:p>
            <a:pPr marL="220980" indent="0" algn="just">
              <a:lnSpc>
                <a:spcPct val="115000"/>
              </a:lnSpc>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probele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sânge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pe EDTA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ser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sanguin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prelevate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la o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bovină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două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suine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animale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dintr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gospodărie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județul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Botoșani,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localitatea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Bălușeni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unde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fost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diagnosticat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un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focar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gripă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aviară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găini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luna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martie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2024) au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fost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testate cu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rezultate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negative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utilizarea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metodelor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Identificarea</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genomului</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influenței</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aviare</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proteina</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Matrix)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Real Time RT-PCR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Detecția</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anticorpilor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antivirus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influența</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aviară</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prin</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reacția</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inhibare</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800" i="1" dirty="0" err="1">
                <a:effectLst/>
                <a:latin typeface="Times New Roman" panose="02020603050405020304" pitchFamily="18" charset="0"/>
                <a:ea typeface="Times New Roman" panose="02020603050405020304" pitchFamily="18" charset="0"/>
                <a:cs typeface="Times New Roman" panose="02020603050405020304" pitchFamily="18" charset="0"/>
              </a:rPr>
              <a:t>hemaglutinării</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15000"/>
              </a:lnSpc>
              <a:spcAft>
                <a:spcPts val="800"/>
              </a:spcAft>
              <a:buNone/>
              <a:tabLst>
                <a:tab pos="6000750" algn="l"/>
              </a:tabLst>
            </a:pPr>
            <a:r>
              <a:rPr lang="ro-RO" sz="1800" i="1" dirty="0">
                <a:effectLst/>
                <a:latin typeface="Times New Roman" panose="02020603050405020304" pitchFamily="18" charset="0"/>
                <a:ea typeface="Calibri" panose="020F0502020204030204" pitchFamily="34" charset="0"/>
                <a:cs typeface="Times New Roman" panose="02020603050405020304" pitchFamily="18" charset="0"/>
              </a:rPr>
              <a:t>- a fost redactat un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articol științific care a fost trimis spre publicare, în numarul 12/2024 la Revista Română de Medicină Veterinară: </a:t>
            </a: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PCR METHOD AND SANGER SEQUENCING FOR PB2 FRAGMENT DETECTION IN INFLUENZA VIRUS STRAINS FROM ROMANIA</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Maria Rodica GURĂU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F. OȚELEA </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2)</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Elena NEGRU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C. ȘONEA</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Sonia BEȘLEAGĂ</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D. COBZARIU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Florica BĂRBUCEANU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3)</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V.HERMAN</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4)</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Ionica IANCU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4)</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S. BĂRĂITĂREANU</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Doina DANEȘ</a:t>
            </a: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07000"/>
              </a:lnSpc>
              <a:spcAft>
                <a:spcPts val="800"/>
              </a:spcAft>
              <a:buNone/>
              <a:tabLst>
                <a:tab pos="6000750" algn="l"/>
              </a:tabLst>
            </a:pP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University of Agronomical Sciences and Veterinary Medicine, Bucharest, Romania</a:t>
            </a:r>
          </a:p>
          <a:p>
            <a:pPr indent="0" algn="just">
              <a:lnSpc>
                <a:spcPct val="107000"/>
              </a:lnSpc>
              <a:spcAft>
                <a:spcPts val="800"/>
              </a:spcAft>
              <a:buNone/>
              <a:tabLst>
                <a:tab pos="6000750" algn="l"/>
              </a:tabLst>
            </a:pP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2)</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Braila County branch of the College of Romanian Veterinarians, Braila, Romania</a:t>
            </a:r>
          </a:p>
          <a:p>
            <a:pPr indent="0" algn="just">
              <a:lnSpc>
                <a:spcPct val="107000"/>
              </a:lnSpc>
              <a:spcAft>
                <a:spcPts val="800"/>
              </a:spcAft>
              <a:buNone/>
              <a:tabLst>
                <a:tab pos="6000750" algn="l"/>
              </a:tabLst>
            </a:pP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3)</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Institute for Diagnosis and Animal Health (IDAH)</a:t>
            </a:r>
          </a:p>
          <a:p>
            <a:pPr indent="0" algn="just">
              <a:lnSpc>
                <a:spcPct val="107000"/>
              </a:lnSpc>
              <a:spcAft>
                <a:spcPts val="800"/>
              </a:spcAft>
              <a:buNone/>
              <a:tabLst>
                <a:tab pos="6000750" algn="l"/>
              </a:tabLst>
            </a:pP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4)</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Banat University of Agricultural Sciences and Veterinary Medicine &amp;quot;King Mihai I of Romania&amp;quot;, Timișoara </a:t>
            </a:r>
          </a:p>
          <a:p>
            <a:pPr indent="0" algn="just">
              <a:lnSpc>
                <a:spcPct val="107000"/>
              </a:lnSpc>
              <a:spcAft>
                <a:spcPts val="800"/>
              </a:spcAft>
              <a:buNone/>
              <a:tabLst>
                <a:tab pos="6000750" algn="l"/>
              </a:tabLst>
            </a:pPr>
            <a:r>
              <a:rPr lang="ro-RO" sz="1800" baseline="300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Corresponding authors: </a:t>
            </a:r>
            <a:r>
              <a:rPr lang="ro-RO"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cosmin.sonea@fmvb.usamv.ro</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3256778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D31891-8844-29E8-BCC1-EB375D355AD5}"/>
              </a:ext>
            </a:extLst>
          </p:cNvPr>
          <p:cNvSpPr>
            <a:spLocks noGrp="1"/>
          </p:cNvSpPr>
          <p:nvPr>
            <p:ph idx="1"/>
          </p:nvPr>
        </p:nvSpPr>
        <p:spPr>
          <a:xfrm>
            <a:off x="242047" y="134471"/>
            <a:ext cx="11712388" cy="6481482"/>
          </a:xfrm>
        </p:spPr>
        <p:txBody>
          <a:bodyPr/>
          <a:lstStyle/>
          <a:p>
            <a:pPr indent="0" algn="just">
              <a:lnSpc>
                <a:spcPct val="107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au fost susținute 4 comunicări științifice, astfel: </a:t>
            </a:r>
          </a:p>
          <a:p>
            <a:pPr marL="342900" lvl="0" indent="-342900" algn="just">
              <a:buFont typeface="Wingdings" panose="05000000000000000000" pitchFamily="2" charset="2"/>
              <a:buChar char=""/>
              <a:tabLst>
                <a:tab pos="6000750" algn="l"/>
              </a:tabLst>
            </a:pP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Research on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african</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swine fever and avian influenza in the context of national projects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ADER</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10.1.1 AND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ADER</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10.1.2 – preliminary results</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susținută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dr</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Doru HRISTESCU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 al XIII-lea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Congres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Medicină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Veterinară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4-7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septembrie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2024,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Timișoara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 51,</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a:t>
            </a:r>
            <a:r>
              <a:rPr lang="en-US" sz="1800" b="1" u="sng" dirty="0" err="1">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agmv.ro</a:t>
            </a:r>
            <a:r>
              <a:rPr lang="en-US" sz="1800" b="1"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/wp-content/uploads/2024/03/DOC-20240830-</a:t>
            </a:r>
            <a:r>
              <a:rPr lang="en-US" sz="1800" b="1" u="sng" dirty="0" err="1">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WA0005_240903_151519.pdf</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Măsuri</a:t>
            </a:r>
            <a:r>
              <a:rPr lang="fr-FR"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biosecuritate</a:t>
            </a:r>
            <a:r>
              <a:rPr lang="fr-FR"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fr-FR"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ferme de </a:t>
            </a: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păsări</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susținută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 conf.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dr</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Ionica IANCU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 al XIII-lea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Congres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Medicină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Veterinară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4-7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septembrie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2024,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Timișoara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Gripa</a:t>
            </a:r>
            <a:r>
              <a:rPr lang="fr-FR"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aviară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sustinută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prof.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univ</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dr</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Viorel HERMAN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 al XIII-lea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Congres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Medicină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Veterinară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4-7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septembrie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2024,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Timișoara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România</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Evoluția</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tulpinilor</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virusului</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influenței</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aviare</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HPAI</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Europa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între</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2005 </a:t>
            </a:r>
            <a:r>
              <a:rPr lang="en-US" sz="1800" b="1" i="1" u="sng" dirty="0" err="1">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800" b="1" i="1" u="sng" dirty="0">
                <a:effectLst/>
                <a:latin typeface="Times New Roman" panose="02020603050405020304" pitchFamily="18" charset="0"/>
                <a:ea typeface="Times New Roman" panose="02020603050405020304" pitchFamily="18" charset="0"/>
                <a:cs typeface="Times New Roman" panose="02020603050405020304" pitchFamily="18" charset="0"/>
              </a:rPr>
              <a:t> 2024</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sustinută</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de</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prof.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univ</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cs typeface="Times New Roman" panose="02020603050405020304" pitchFamily="18" charset="0"/>
              </a:rPr>
              <a:t>dr</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Viorel HERMAN 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Conferinta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EFSA 16-17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octombrie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2024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București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Contribuția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Comunității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Științifice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Evaluarea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Riscurilor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Întreg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Lanțul</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Alimentar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1444980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BAD448-53B1-6FED-4D03-0D980205F696}"/>
              </a:ext>
            </a:extLst>
          </p:cNvPr>
          <p:cNvSpPr>
            <a:spLocks noGrp="1"/>
          </p:cNvSpPr>
          <p:nvPr>
            <p:ph idx="1"/>
          </p:nvPr>
        </p:nvSpPr>
        <p:spPr>
          <a:xfrm>
            <a:off x="263218" y="316523"/>
            <a:ext cx="11915335" cy="6541477"/>
          </a:xfrm>
        </p:spPr>
        <p:txBody>
          <a:bodyPr>
            <a:normAutofit/>
          </a:bodyPr>
          <a:lstStyle/>
          <a:p>
            <a:pPr marL="0" indent="0" algn="just">
              <a:lnSpc>
                <a:spcPct val="115000"/>
              </a:lnSpc>
              <a:spcAft>
                <a:spcPts val="800"/>
              </a:spcAft>
              <a:buNone/>
              <a:tabLst>
                <a:tab pos="6000750" algn="l"/>
              </a:tabLst>
            </a:pPr>
            <a:r>
              <a:rPr lang="ro-RO" sz="1900" b="1" i="1" u="sng" dirty="0">
                <a:effectLst/>
                <a:latin typeface="Times New Roman" panose="02020603050405020304" pitchFamily="18" charset="0"/>
                <a:ea typeface="Calibri" panose="020F0502020204030204" pitchFamily="34" charset="0"/>
                <a:cs typeface="Times New Roman" panose="02020603050405020304" pitchFamily="18" charset="0"/>
              </a:rPr>
              <a:t>Stadiul realizării obiectivelor fazei 2</a:t>
            </a:r>
          </a:p>
          <a:p>
            <a:pPr marL="0" lvl="0" indent="0" algn="just">
              <a:lnSpc>
                <a:spcPct val="115000"/>
              </a:lnSpc>
              <a:spcAft>
                <a:spcPts val="800"/>
              </a:spcAft>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S-a realizat strategia și planul de lucru pentru implementarea fazei 2 a  proiectului ADER </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10.1.2.</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lvl="0" indent="0" algn="just">
              <a:lnSpc>
                <a:spcPct val="115000"/>
              </a:lnSpc>
              <a:spcAft>
                <a:spcPts val="800"/>
              </a:spcAft>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S-au achiziționat echipamentele, consumabilele și serviciile necesare implementării fazei 2 și demarării implementării fazei a 3-a a proiectului;</a:t>
            </a:r>
          </a:p>
          <a:p>
            <a:pPr marL="0" lvl="0" indent="0" algn="just">
              <a:lnSpc>
                <a:spcPct val="115000"/>
              </a:lnSpc>
              <a:spcAft>
                <a:spcPts val="800"/>
              </a:spcAft>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S-au derulat întâlniri on-line ale celor 8 parteneri ai consorțiului în scopul clarificării acțiunilor și responsabilităţilor în cadrul proiectului, pe faze şi ani de excuţie pentru atingerea obiectivelor propuse în cadrul proiectului;</a:t>
            </a:r>
          </a:p>
          <a:p>
            <a:pPr marL="0" indent="0" algn="just">
              <a:lnSpc>
                <a:spcPct val="115000"/>
              </a:lnSpc>
              <a:spcAft>
                <a:spcPts val="800"/>
              </a:spcAft>
              <a:buNone/>
              <a:tabLst>
                <a:tab pos="6000750" algn="l"/>
              </a:tabLst>
            </a:pPr>
            <a:r>
              <a:rPr lang="ro-RO" sz="1900" b="1" i="1" u="sng" dirty="0">
                <a:effectLst/>
                <a:latin typeface="Times New Roman" panose="02020603050405020304" pitchFamily="18" charset="0"/>
                <a:ea typeface="Calibri" panose="020F0502020204030204" pitchFamily="34" charset="0"/>
                <a:cs typeface="Times New Roman" panose="02020603050405020304" pitchFamily="18" charset="0"/>
              </a:rPr>
              <a:t>Concluziile implemntării fazei 2</a:t>
            </a:r>
          </a:p>
          <a:p>
            <a:pPr marL="0" indent="0" algn="just">
              <a:lnSpc>
                <a:spcPct val="107000"/>
              </a:lnSpc>
              <a:spcAft>
                <a:spcPts val="800"/>
              </a:spcAft>
              <a:buNone/>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Având în vedere importanța cercetărilor în domeniul gripei aviare, prin prisma efectului pe care îl are evoluția acestei boli în efectivele de păsăsări domestice din industria creșterii păsărilor ori din economia de subzistență a populației din mediul rural, studierea literaturii de specialitate disponibilă în acest moment indică faptul că nu există modalitate unică, clară și precisă, avantajoasă economic pentru cobamterea bolii. Acest fapt, denotă importanța continuării cercetărilor și implemntarea fazelor ulterioare ale proiectului. </a:t>
            </a:r>
          </a:p>
          <a:p>
            <a:pPr algn="just">
              <a:lnSpc>
                <a:spcPct val="115000"/>
              </a:lnSpc>
              <a:spcAft>
                <a:spcPts val="800"/>
              </a:spcAft>
              <a:tabLst>
                <a:tab pos="6000750" algn="l"/>
              </a:tabLst>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48546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8CCD80-E98F-5FFF-76B4-FFB9E1CF2241}"/>
              </a:ext>
            </a:extLst>
          </p:cNvPr>
          <p:cNvSpPr>
            <a:spLocks noGrp="1"/>
          </p:cNvSpPr>
          <p:nvPr>
            <p:ph idx="1"/>
          </p:nvPr>
        </p:nvSpPr>
        <p:spPr>
          <a:xfrm>
            <a:off x="351692" y="253218"/>
            <a:ext cx="11840308" cy="6344530"/>
          </a:xfrm>
        </p:spPr>
        <p:txBody>
          <a:bodyPr>
            <a:normAutofit/>
          </a:bodyPr>
          <a:lstStyle/>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Contract finanțare : 10.1.2/12.07.2023</a:t>
            </a:r>
          </a:p>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Durata proiectului : 42 luni, de la 12.07.2023 până la data de 31.12.2026</a:t>
            </a:r>
          </a:p>
          <a:p>
            <a:pPr marL="0" indent="0" algn="just">
              <a:lnSpc>
                <a:spcPct val="120000"/>
              </a:lnSpc>
              <a:spcBef>
                <a:spcPts val="0"/>
              </a:spcBef>
              <a:buNone/>
              <a:tabLst>
                <a:tab pos="419100" algn="l"/>
              </a:tabLst>
            </a:pPr>
            <a:r>
              <a:rPr lang="ro-RO" sz="1800" b="1" kern="100" spc="-20" dirty="0">
                <a:latin typeface="Times New Roman" panose="02020603050405020304" pitchFamily="18" charset="0"/>
                <a:cs typeface="Times New Roman" panose="02020603050405020304" pitchFamily="18" charset="0"/>
              </a:rPr>
              <a:t>Buget : 4.000.000 lei</a:t>
            </a:r>
          </a:p>
          <a:p>
            <a:pPr marL="0" indent="0" algn="just">
              <a:lnSpc>
                <a:spcPct val="120000"/>
              </a:lnSpc>
              <a:spcBef>
                <a:spcPts val="0"/>
              </a:spcBef>
              <a:buNone/>
              <a:tabLst>
                <a:tab pos="419100" algn="l"/>
              </a:tabLst>
            </a:pPr>
            <a:endParaRPr lang="ro-RO" sz="1800" b="1" kern="100" spc="-20" dirty="0">
              <a:latin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Obiectivul general </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Studierea particularităților genetice evolutive ale tulpinilor de virus gripal și producerea a cel puțin un produs de tip imunoprofilactic utilizabil în controlul gripei aviare și al factorilor de risc epidemiologic în România.</a:t>
            </a:r>
          </a:p>
          <a:p>
            <a:pPr marL="0" lvl="0" indent="0" algn="just">
              <a:lnSpc>
                <a:spcPct val="12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2.    Obiective specifice</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viabilității virusului influenței aviare în furaje destinate păsărilor în urma contaminării experimentale; </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riscului de infectare a păsărilor prin consum de furaje contaminate experimental cu tulpini de virus gripal; </a:t>
            </a:r>
            <a:endParaRPr lang="ro-RO" sz="18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Calibri" panose="020F0502020204030204" pitchFamily="34" charset="0"/>
                <a:cs typeface="Times New Roman" panose="02020603050405020304" pitchFamily="18" charset="0"/>
              </a:rPr>
              <a:t>studierea evoluției genetice a tulpinilor circulante de virus gripal în România, prin investigarea în focare a tuturor speciilor de animale susceptibile</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determinanților de patogenitate (precum proteinele interne PB1, PB2 și altele) pe tulpinile circulante de virus gripal pentru identificarea și evaluarea posibilității de extensie a spectrului de gazde și patogenității tulpinilor virusului gripal;</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comparativă, din punct de vedere genetic, a tulpinilor de virus gripal izolate în focarele de gripă aviară care au evoluat pe teritoriul României;</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prepararea a cel puțin un produs de tip imunoprofilactic (vaccin)  pentru intervenția de urgență în gripa aviară;</a:t>
            </a:r>
            <a:endParaRPr lang="ro-RO" sz="1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20000"/>
              </a:lnSpc>
              <a:spcBef>
                <a:spcPts val="0"/>
              </a:spcBef>
              <a:buFont typeface="Times New Roman" panose="02020603050405020304" pitchFamily="18" charset="0"/>
              <a:buChar char="-"/>
              <a:tabLst>
                <a:tab pos="419100" algn="l"/>
              </a:tabLst>
            </a:pPr>
            <a:r>
              <a:rPr lang="ro-RO" sz="1800" kern="100" spc="-20" dirty="0">
                <a:effectLst/>
                <a:latin typeface="Times New Roman" panose="02020603050405020304" pitchFamily="18" charset="0"/>
                <a:ea typeface="Times New Roman" panose="02020603050405020304" pitchFamily="18" charset="0"/>
                <a:cs typeface="Times New Roman" panose="02020603050405020304" pitchFamily="18" charset="0"/>
              </a:rPr>
              <a:t>studierea remanenței infecțioase a virusurilor gripale în carcasele de păsări.</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8546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65C5CB-4F56-A820-EC35-32834D9AE200}"/>
              </a:ext>
            </a:extLst>
          </p:cNvPr>
          <p:cNvSpPr>
            <a:spLocks noGrp="1"/>
          </p:cNvSpPr>
          <p:nvPr>
            <p:ph idx="1"/>
          </p:nvPr>
        </p:nvSpPr>
        <p:spPr>
          <a:xfrm>
            <a:off x="295422" y="253218"/>
            <a:ext cx="11896578" cy="6414868"/>
          </a:xfrm>
        </p:spPr>
        <p:txBody>
          <a:bodyPr>
            <a:normAutofit fontScale="92500" lnSpcReduction="20000"/>
          </a:bodyPr>
          <a:lstStyle/>
          <a:p>
            <a:pPr marL="0" lvl="0" indent="0" algn="just">
              <a:lnSpc>
                <a:spcPct val="150000"/>
              </a:lnSpc>
              <a:buNone/>
            </a:pPr>
            <a:r>
              <a:rPr lang="ro-RO" sz="1800" b="1" kern="100" dirty="0">
                <a:effectLst/>
                <a:latin typeface="Trebuchet MS" panose="020B0603020202020204" pitchFamily="34" charset="0"/>
                <a:ea typeface="Calibri" panose="020F0502020204030204" pitchFamily="34" charset="0"/>
                <a:cs typeface="Times New Roman" panose="02020603050405020304" pitchFamily="18" charset="0"/>
              </a:rPr>
              <a:t>    3. Activitate prioritară</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Supravegherea epidemiologică a efectivelor de animale prin derularea şi monitorizarea unor ample programe de prevenire şi combatere a unor boli la animale</a:t>
            </a:r>
          </a:p>
          <a:p>
            <a:pPr indent="0" algn="just">
              <a:lnSpc>
                <a:spcPct val="150000"/>
              </a:lnSpc>
              <a:buNone/>
            </a:pPr>
            <a:r>
              <a:rPr lang="ro-RO" sz="1800" b="1" kern="100" dirty="0">
                <a:effectLst/>
                <a:latin typeface="Trebuchet MS" panose="020B0603020202020204" pitchFamily="34" charset="0"/>
                <a:ea typeface="Calibri" panose="020F0502020204030204" pitchFamily="34" charset="0"/>
                <a:cs typeface="Times New Roman" panose="02020603050405020304" pitchFamily="18" charset="0"/>
              </a:rPr>
              <a:t>4. Rezultate așteptate</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capacitatea infecțioasă a furajelor contaminate experimental cu virusuri gripale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infectarea păsărilor cu tulpini de virus gripal prin consum de furaje contaminate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evoluția genetică a tulpinilor circulante de virus gripal în România     </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determinantii de patogenitate (precum proteinele interne PB1, PB2 si altele) pe tulpinile circulante de virus gripal</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de date privind analiza genetică a tulpinilor de virus gripal izolate în focarele de gripă aviară care au evoluat pe teritoriul României</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obținerea unui produs imunologic destinat controlului  gripei aviare</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cel puțin un produs de tip imunoprofilactic (vaccin)  pentru intervenția de urgență în gripa aviară</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buFont typeface="Times New Roman" panose="02020603050405020304" pitchFamily="18" charset="0"/>
              <a:buChar char="-"/>
              <a:tabLst>
                <a:tab pos="419100" algn="l"/>
              </a:tabLst>
            </a:pPr>
            <a:r>
              <a:rPr lang="ro-RO" sz="1800" kern="100" dirty="0">
                <a:effectLst/>
                <a:latin typeface="Trebuchet MS" panose="020B0603020202020204" pitchFamily="34" charset="0"/>
                <a:ea typeface="Times New Roman" panose="02020603050405020304" pitchFamily="18" charset="0"/>
                <a:cs typeface="Times New Roman" panose="02020603050405020304" pitchFamily="18" charset="0"/>
              </a:rPr>
              <a:t>raport privind remanența infecțioasă a virusurilor gripale în carcasele de păsări</a:t>
            </a:r>
            <a:endParaRPr lang="ro-RO"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indent="0" algn="just">
              <a:lnSpc>
                <a:spcPct val="150000"/>
              </a:lnSpc>
              <a:buNone/>
            </a:pP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4062413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413FFD-D0C6-65D2-9440-6FC27F3D18C0}"/>
              </a:ext>
            </a:extLst>
          </p:cNvPr>
          <p:cNvSpPr>
            <a:spLocks noGrp="1"/>
          </p:cNvSpPr>
          <p:nvPr>
            <p:ph idx="1"/>
          </p:nvPr>
        </p:nvSpPr>
        <p:spPr>
          <a:xfrm>
            <a:off x="182880" y="267286"/>
            <a:ext cx="11816862" cy="6330462"/>
          </a:xfrm>
        </p:spPr>
        <p:txBody>
          <a:bodyPr>
            <a:normAutofit lnSpcReduction="10000"/>
          </a:bodyPr>
          <a:lstStyle/>
          <a:p>
            <a:pPr marL="0" indent="0">
              <a:buNone/>
            </a:pPr>
            <a:r>
              <a:rPr lang="ro-RO" sz="1800" b="1" dirty="0">
                <a:latin typeface="Trebuchet MS" panose="020B0603020202020204" pitchFamily="34" charset="0"/>
                <a:ea typeface="Calibri" panose="020F0502020204030204" pitchFamily="34" charset="0"/>
                <a:cs typeface="Times New Roman" panose="02020603050405020304" pitchFamily="18" charset="0"/>
              </a:rPr>
              <a:t>5. C</a:t>
            </a: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onsorțiu</a:t>
            </a:r>
          </a:p>
          <a:p>
            <a:pPr marL="0" indent="0" algn="just">
              <a:lnSpc>
                <a:spcPct val="150000"/>
              </a:lnSpc>
              <a:buNone/>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Proiectul este implementat de un consorțiu format din 8 parteneri, institute naționale de referință cu responsabilități în domeniul sănătății și bunăstării animalelor și al siguranței alimentelor, autoritatea veterinară centrală a României cu rol în reglementare și elaborare a politicilor naționale în domeniu, instituții de învățământ superior din domeniul medical veterinar, astfel: </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Institutul de Diagnostic şi Sănătate Animală – coordonator al proiectului</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Autoritatea Natională Sanitară Veterinară și pentru Siguranța Alimentelor – partener 1</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Institutul de Igienă și Sănătate Publică Veterinară – partener 2</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 Agronomice și Medicină Veterinară din București  - partener 3</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 Agricole și Medicină Veterinară Cluj-Napoca – partener 4</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pentru Științele Vieții ”Ion Ionescu de la Brad” din Iași – partener 5</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de Științele Vieții “Regele Mihai I” din Timișoara – partener 6</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o-RO" sz="1800" kern="100" dirty="0">
                <a:effectLst/>
                <a:latin typeface="Trebuchet MS" panose="020B0603020202020204" pitchFamily="34" charset="0"/>
                <a:ea typeface="Calibri" panose="020F0502020204030204" pitchFamily="34" charset="0"/>
                <a:cs typeface="Times New Roman" panose="02020603050405020304" pitchFamily="18" charset="0"/>
              </a:rPr>
              <a:t>- Universitatea TRANSILVANIA din Brașov – partener 7 </a:t>
            </a: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160983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9DCB0A-F457-4DD3-B6D8-250CDB30272D}"/>
              </a:ext>
            </a:extLst>
          </p:cNvPr>
          <p:cNvSpPr>
            <a:spLocks noGrp="1"/>
          </p:cNvSpPr>
          <p:nvPr>
            <p:ph idx="1"/>
          </p:nvPr>
        </p:nvSpPr>
        <p:spPr>
          <a:xfrm>
            <a:off x="196948" y="154745"/>
            <a:ext cx="11859064" cy="6583680"/>
          </a:xfrm>
        </p:spPr>
        <p:txBody>
          <a:bodyPr/>
          <a:lstStyle/>
          <a:p>
            <a:pPr marL="0" indent="0">
              <a:lnSpc>
                <a:spcPct val="15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Coordonatorul Proiectului  - </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Institutul de Diagnostic şi Sănătate Animală</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IDSA</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instituţie publică cu personalitate juridică, ce funcţionează ca autoritate de referinţă la nivel naţional în probleme de diagnostic şi supraveghere medical veterinară, sănătate şi bunăstare animală şi medicină legală veterinară</a:t>
            </a:r>
          </a:p>
          <a:p>
            <a:pPr marL="0" indent="0">
              <a:lnSpc>
                <a:spcPct val="150000"/>
              </a:lnSpc>
              <a:spcBef>
                <a:spcPts val="0"/>
              </a:spcBef>
              <a:buNone/>
            </a:pP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Director de proiect: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Conf. univ. dr. Florica BĂRBUCEANU</a:t>
            </a:r>
          </a:p>
          <a:p>
            <a:pPr marL="0" indent="0">
              <a:lnSpc>
                <a:spcPct val="150000"/>
              </a:lnSpc>
              <a:spcBef>
                <a:spcPts val="0"/>
              </a:spcBef>
              <a:buNone/>
            </a:pP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Partener 1  - Autoritatea Natională Sanitară Veterinară și pentru Siguranța Alimentelor – </a:t>
            </a:r>
            <a:r>
              <a:rPr lang="ro-RO" sz="1800" dirty="0">
                <a:latin typeface="Times New Roman" panose="02020603050405020304" pitchFamily="18" charset="0"/>
                <a:cs typeface="Times New Roman" panose="02020603050405020304" pitchFamily="18" charset="0"/>
              </a:rPr>
              <a:t>autoritaea veterinară centrală a României, care coordonează tehnic şi administrativ întreaga activitate a serviciilor sanitar-veterinare şi pentru siguranţa alimentelor, organizează şi controlează efectuarea activităţilor publice sanitar-veterinare şi pentru siguranţa alimentelor</a:t>
            </a: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Responsabil proiect:  </a:t>
            </a:r>
            <a:r>
              <a:rPr lang="ro-RO" sz="1800" dirty="0">
                <a:latin typeface="Times New Roman" panose="02020603050405020304" pitchFamily="18" charset="0"/>
                <a:cs typeface="Times New Roman" panose="02020603050405020304" pitchFamily="18" charset="0"/>
              </a:rPr>
              <a:t>Dr. Maricica CHIRIAC</a:t>
            </a:r>
          </a:p>
          <a:p>
            <a:pPr marL="0" indent="0" algn="just">
              <a:lnSpc>
                <a:spcPct val="150000"/>
              </a:lnSpc>
              <a:spcBef>
                <a:spcPts val="0"/>
              </a:spcBef>
              <a:buNone/>
            </a:pPr>
            <a:endParaRPr lang="ro-RO" sz="18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ro-RO" sz="1800" b="1" kern="100" dirty="0">
                <a:latin typeface="Times New Roman" panose="02020603050405020304" pitchFamily="18" charset="0"/>
                <a:ea typeface="Calibri" panose="020F0502020204030204" pitchFamily="34" charset="0"/>
                <a:cs typeface="Times New Roman" panose="02020603050405020304" pitchFamily="18" charset="0"/>
              </a:rPr>
              <a:t>Partener 2 - </a:t>
            </a:r>
            <a:r>
              <a:rPr lang="ro-RO" sz="1800" b="1" kern="100" dirty="0">
                <a:effectLst/>
                <a:latin typeface="Times New Roman" panose="02020603050405020304" pitchFamily="18" charset="0"/>
                <a:ea typeface="Calibri" panose="020F0502020204030204" pitchFamily="34" charset="0"/>
                <a:cs typeface="Times New Roman" panose="02020603050405020304" pitchFamily="18" charset="0"/>
              </a:rPr>
              <a:t>Institutul de Igienă și Sănătate Publică Veterinară </a:t>
            </a:r>
            <a:r>
              <a:rPr lang="ro-RO"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instituţie publică cu personalitate juridică ce funcţionează ca institutul de referinţă în domeniul controlului de laborator al produselor alimentare (alimente de origine animală şi nonanimală) şi a hranei pentru animale ş</a:t>
            </a:r>
            <a:endParaRPr lang="ro-RO"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1800" b="1" dirty="0">
                <a:latin typeface="Times New Roman" panose="02020603050405020304" pitchFamily="18" charset="0"/>
                <a:cs typeface="Times New Roman" panose="02020603050405020304" pitchFamily="18" charset="0"/>
              </a:rPr>
              <a:t>Responsabil proiect: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Dr. Laurentiu Mihai CIUPESCU</a:t>
            </a:r>
          </a:p>
          <a:p>
            <a:pPr marL="0" indent="0" algn="just">
              <a:lnSpc>
                <a:spcPct val="150000"/>
              </a:lnSpc>
              <a:spcBef>
                <a:spcPts val="0"/>
              </a:spcBef>
              <a:buNone/>
            </a:pPr>
            <a:endParaRPr lang="ro-RO" sz="1800" b="1" dirty="0">
              <a:latin typeface="Times New Roman" panose="02020603050405020304" pitchFamily="18" charset="0"/>
              <a:cs typeface="Times New Roman" panose="02020603050405020304" pitchFamily="18" charset="0"/>
            </a:endParaRPr>
          </a:p>
          <a:p>
            <a:pPr algn="just">
              <a:lnSpc>
                <a:spcPct val="150000"/>
              </a:lnSpc>
            </a:pPr>
            <a:endParaRPr lang="ro-R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ro-RO" dirty="0"/>
          </a:p>
        </p:txBody>
      </p:sp>
    </p:spTree>
    <p:extLst>
      <p:ext uri="{BB962C8B-B14F-4D97-AF65-F5344CB8AC3E}">
        <p14:creationId xmlns:p14="http://schemas.microsoft.com/office/powerpoint/2010/main" val="3721578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F5BC5C-F3A1-FCC1-6EF9-9E27770F2939}"/>
              </a:ext>
            </a:extLst>
          </p:cNvPr>
          <p:cNvSpPr>
            <a:spLocks noGrp="1"/>
          </p:cNvSpPr>
          <p:nvPr>
            <p:ph idx="1"/>
          </p:nvPr>
        </p:nvSpPr>
        <p:spPr>
          <a:xfrm>
            <a:off x="229772" y="105507"/>
            <a:ext cx="11732455" cy="6646985"/>
          </a:xfrm>
        </p:spPr>
        <p:txBody>
          <a:bodyPr>
            <a:normAutofit/>
          </a:bodyPr>
          <a:lstStyle/>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3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 Agronomice și Medicină Veterinară din București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Șef lucrări dr. Maria Rodica GURĂU</a:t>
            </a:r>
          </a:p>
          <a:p>
            <a:pPr marL="0" indent="0" algn="just">
              <a:lnSpc>
                <a:spcPct val="150000"/>
              </a:lnSpc>
              <a:spcBef>
                <a:spcPts val="0"/>
              </a:spcBef>
              <a:buNone/>
            </a:pP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4 -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 Agricole și Medicină Veterinară Cluj-Napoca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Prof. Dr. Nicodim FIȚ</a:t>
            </a:r>
          </a:p>
          <a:p>
            <a:pPr marL="0" indent="0" algn="just">
              <a:lnSpc>
                <a:spcPct val="150000"/>
              </a:lnSpc>
              <a:spcBef>
                <a:spcPts val="0"/>
              </a:spcBef>
              <a:buNone/>
            </a:pP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5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pentru Științele Vieții ”Ion Ionescu de la Brad” din Iași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Prof. dr. Mihai MAREȘ </a:t>
            </a: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6677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068008-6C81-6250-6CA5-7849C60A4E52}"/>
              </a:ext>
            </a:extLst>
          </p:cNvPr>
          <p:cNvSpPr>
            <a:spLocks noGrp="1"/>
          </p:cNvSpPr>
          <p:nvPr>
            <p:ph idx="1"/>
          </p:nvPr>
        </p:nvSpPr>
        <p:spPr>
          <a:xfrm>
            <a:off x="239151" y="281354"/>
            <a:ext cx="11746523" cy="6260123"/>
          </a:xfrm>
        </p:spPr>
        <p:txBody>
          <a:bodyPr/>
          <a:lstStyle/>
          <a:p>
            <a:pPr marL="0" indent="0" algn="just">
              <a:lnSpc>
                <a:spcPct val="150000"/>
              </a:lnSpc>
              <a:buNone/>
            </a:pPr>
            <a:r>
              <a:rPr lang="ro-RO" sz="2000" b="1" kern="100" dirty="0">
                <a:latin typeface="Times New Roman" panose="02020603050405020304" pitchFamily="18" charset="0"/>
                <a:ea typeface="Calibri" panose="020F0502020204030204" pitchFamily="34" charset="0"/>
                <a:cs typeface="Times New Roman" panose="02020603050405020304" pitchFamily="18" charset="0"/>
              </a:rPr>
              <a:t>Partener 6 </a:t>
            </a:r>
            <a:r>
              <a:rPr lang="ro-RO" sz="2000" b="1" kern="100" dirty="0">
                <a:effectLst/>
                <a:latin typeface="Times New Roman" panose="02020603050405020304" pitchFamily="18" charset="0"/>
                <a:ea typeface="Calibri" panose="020F0502020204030204" pitchFamily="34" charset="0"/>
                <a:cs typeface="Times New Roman" panose="02020603050405020304" pitchFamily="18" charset="0"/>
              </a:rPr>
              <a:t>- Universitatea de Științele Vieții “Regele Mihai I” din Timișoara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specializată în învăţământul superior agronomic şi medical veterinar</a:t>
            </a:r>
          </a:p>
          <a:p>
            <a:pPr marL="0" indent="0" algn="just">
              <a:lnSpc>
                <a:spcPct val="150000"/>
              </a:lnSpc>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Șef lucr. dr. Ionica Mihaela IANCU</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buNone/>
            </a:pPr>
            <a:r>
              <a:rPr lang="ro-RO" sz="2000" kern="100" dirty="0">
                <a:latin typeface="Times New Roman" panose="02020603050405020304" pitchFamily="18" charset="0"/>
                <a:ea typeface="Calibri" panose="020F0502020204030204" pitchFamily="34" charset="0"/>
                <a:cs typeface="Times New Roman" panose="02020603050405020304" pitchFamily="18" charset="0"/>
              </a:rPr>
              <a:t>Partener 7  </a:t>
            </a:r>
            <a:r>
              <a:rPr lang="ro-RO" sz="2000" kern="100" dirty="0">
                <a:effectLst/>
                <a:latin typeface="Times New Roman" panose="02020603050405020304" pitchFamily="18" charset="0"/>
                <a:ea typeface="Calibri" panose="020F0502020204030204" pitchFamily="34" charset="0"/>
                <a:cs typeface="Times New Roman" panose="02020603050405020304" pitchFamily="18" charset="0"/>
              </a:rPr>
              <a:t>- Universitatea TRANSILVANIA din Brașov -  </a:t>
            </a: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instituţie de învăţământ</a:t>
            </a:r>
            <a:endParaRPr lang="ro-RO"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buNone/>
            </a:pPr>
            <a:r>
              <a:rPr lang="ro-RO" sz="2000" b="1" dirty="0">
                <a:latin typeface="Times New Roman" panose="02020603050405020304" pitchFamily="18" charset="0"/>
                <a:cs typeface="Times New Roman" panose="02020603050405020304" pitchFamily="18" charset="0"/>
              </a:rPr>
              <a:t>Responsabil proiect: </a:t>
            </a:r>
            <a:r>
              <a:rPr lang="ro-RO" sz="2000" dirty="0">
                <a:effectLst/>
                <a:latin typeface="Times New Roman" panose="02020603050405020304" pitchFamily="18" charset="0"/>
                <a:ea typeface="Times New Roman" panose="02020603050405020304" pitchFamily="18" charset="0"/>
                <a:cs typeface="Times New Roman" panose="02020603050405020304" pitchFamily="18" charset="0"/>
              </a:rPr>
              <a:t>Conf. dr. ing. Mirabela Ioana LUPU </a:t>
            </a:r>
          </a:p>
          <a:p>
            <a:pPr marL="0" indent="0" algn="just">
              <a:lnSpc>
                <a:spcPct val="150000"/>
              </a:lnSpc>
              <a:buNone/>
            </a:pPr>
            <a:endParaRPr lang="ro-RO"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487344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3BF2-9136-C311-09CB-A5CCE8941A78}"/>
              </a:ext>
            </a:extLst>
          </p:cNvPr>
          <p:cNvSpPr>
            <a:spLocks noGrp="1"/>
          </p:cNvSpPr>
          <p:nvPr>
            <p:ph type="title"/>
          </p:nvPr>
        </p:nvSpPr>
        <p:spPr>
          <a:xfrm>
            <a:off x="422031" y="365126"/>
            <a:ext cx="10931769" cy="1154185"/>
          </a:xfrm>
        </p:spPr>
        <p:txBody>
          <a:bodyPr>
            <a:normAutofit/>
          </a:bodyPr>
          <a:lstStyle/>
          <a:p>
            <a:pPr>
              <a:lnSpc>
                <a:spcPct val="115000"/>
              </a:lnSpc>
              <a:spcAft>
                <a:spcPts val="800"/>
              </a:spcAft>
              <a:tabLst>
                <a:tab pos="6000750" algn="l"/>
              </a:tabLst>
            </a:pP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Faza: nr. 1 - Documentare privind activitățile prevăzute în proiect, achiziția de echipamente și consumabile necesare inițierii cercetărilor privind tulpinile virusului gripei aviare</a:t>
            </a:r>
            <a:br>
              <a:rPr lang="ro-RO" sz="1800" dirty="0">
                <a:effectLst/>
                <a:latin typeface="Times New Roman" panose="02020603050405020304" pitchFamily="18" charset="0"/>
                <a:ea typeface="Calibri" panose="020F0502020204030204" pitchFamily="34" charset="0"/>
                <a:cs typeface="Times New Roman" panose="02020603050405020304" pitchFamily="18" charset="0"/>
              </a:rPr>
            </a:b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Termen raportare: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b="1" i="1" dirty="0">
                <a:effectLst/>
                <a:latin typeface="Times New Roman" panose="02020603050405020304" pitchFamily="18" charset="0"/>
                <a:ea typeface="Calibri" panose="020F0502020204030204" pitchFamily="34" charset="0"/>
                <a:cs typeface="Times New Roman" panose="02020603050405020304" pitchFamily="18" charset="0"/>
              </a:rPr>
              <a:t>31.10.2023</a:t>
            </a:r>
            <a:endParaRPr lang="ro-RO"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33E5902-F3E8-2CC1-CE2F-E36AFA780288}"/>
              </a:ext>
            </a:extLst>
          </p:cNvPr>
          <p:cNvSpPr>
            <a:spLocks noGrp="1"/>
          </p:cNvSpPr>
          <p:nvPr>
            <p:ph idx="1"/>
          </p:nvPr>
        </p:nvSpPr>
        <p:spPr>
          <a:xfrm>
            <a:off x="295422" y="1825624"/>
            <a:ext cx="11493304" cy="4772123"/>
          </a:xfrm>
        </p:spPr>
        <p:txBody>
          <a:bodyPr>
            <a:normAutofit fontScale="85000" lnSpcReduction="10000"/>
          </a:bodyPr>
          <a:lstStyle/>
          <a:p>
            <a:pPr marL="0" indent="0" algn="just">
              <a:lnSpc>
                <a:spcPct val="115000"/>
              </a:lnSpc>
              <a:spcAft>
                <a:spcPts val="800"/>
              </a:spcAft>
              <a:buNone/>
              <a:tabLst>
                <a:tab pos="6000750" algn="l"/>
              </a:tabLst>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Obiectivele fazei</a:t>
            </a: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Obiectiv nr.1</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”Studiu privind capacitatea infecțioasă a furajelor contaminate experimental cu virusuri gripale” </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Obiectiv nr. 2</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”Studii preliminare pentru obținere unui produs imunologic destinat controlului  gripei aviare”</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Obiectiv nr. 3</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”Monitorizarea evoluției genetice a tulpinilor circulante de virus gripal în România, prin investigarea în focare a tuturor speciilor de animale susceptibile  - Etapa 1”</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Rezultate fazei</a:t>
            </a: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Rezultat nr.1</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 raport tehnic de faza privind cercetările efectuate conform obiectivelor formulate în faza a doua a proiectului </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Rezultat nr.2</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 raport de  achiziție de echipamente, consumabile și servicii</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Rezultat nr.3</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 elaborare articol stiințific</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Rezultat nr.4</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 pagina web dedicată proiectului actualizată</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6000"/>
              </a:lnSpc>
              <a:spcAft>
                <a:spcPts val="800"/>
              </a:spcAft>
              <a:buNone/>
              <a:tabLst>
                <a:tab pos="6000750" algn="l"/>
              </a:tabLst>
            </a:pPr>
            <a:r>
              <a:rPr lang="ro-RO" sz="1800" b="1" dirty="0">
                <a:effectLst/>
                <a:latin typeface="Trebuchet MS" panose="020B0603020202020204" pitchFamily="34" charset="0"/>
                <a:ea typeface="Calibri" panose="020F0502020204030204" pitchFamily="34" charset="0"/>
                <a:cs typeface="Times New Roman" panose="02020603050405020304" pitchFamily="18" charset="0"/>
              </a:rPr>
              <a:t>Rezultat nr.5</a:t>
            </a:r>
            <a:r>
              <a:rPr lang="ro-RO" sz="1800" dirty="0">
                <a:effectLst/>
                <a:latin typeface="Trebuchet MS" panose="020B0603020202020204" pitchFamily="34" charset="0"/>
                <a:ea typeface="Calibri" panose="020F0502020204030204" pitchFamily="34" charset="0"/>
                <a:cs typeface="Times New Roman" panose="02020603050405020304" pitchFamily="18" charset="0"/>
              </a:rPr>
              <a:t> - raport financiar</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3651349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B82B4D-AB25-89EA-A6D2-E4B510D4E6C3}"/>
              </a:ext>
            </a:extLst>
          </p:cNvPr>
          <p:cNvSpPr>
            <a:spLocks noGrp="1"/>
          </p:cNvSpPr>
          <p:nvPr>
            <p:ph idx="1"/>
          </p:nvPr>
        </p:nvSpPr>
        <p:spPr>
          <a:xfrm>
            <a:off x="417342" y="242668"/>
            <a:ext cx="11774658" cy="6372664"/>
          </a:xfrm>
        </p:spPr>
        <p:txBody>
          <a:bodyPr>
            <a:normAutofit fontScale="92500" lnSpcReduction="10000"/>
          </a:bodyPr>
          <a:lstStyle/>
          <a:p>
            <a:pPr marL="0" indent="0">
              <a:buNone/>
            </a:pPr>
            <a:r>
              <a:rPr lang="ro-RO" sz="1800" b="1" i="1" u="sng" dirty="0">
                <a:effectLst/>
                <a:latin typeface="Times New Roman" panose="02020603050405020304" pitchFamily="18" charset="0"/>
                <a:ea typeface="Calibri" panose="020F0502020204030204" pitchFamily="34" charset="0"/>
                <a:cs typeface="Times New Roman" panose="02020603050405020304" pitchFamily="18" charset="0"/>
              </a:rPr>
              <a:t>Rezumatul fazei</a:t>
            </a: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tabLst>
                <a:tab pos="600075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Studierea </a:t>
            </a:r>
            <a:r>
              <a:rPr lang="ro-RO" sz="1800" dirty="0">
                <a:latin typeface="Times New Roman" panose="02020603050405020304" pitchFamily="18" charset="0"/>
                <a:cs typeface="Times New Roman" panose="02020603050405020304" pitchFamily="18" charset="0"/>
              </a:rPr>
              <a:t>capacității infecțioase a furajelor contaminate experimental cu virusuri gripale, a modului de obținere unui produs imunologic destinat controlului  gripei aviare și  monitorizarea preliminară a evoluției genetice a tulpinilor circulante de virus gripal în România, prin investigarea în focare a tuturor speciilor de animale susceptibile</a:t>
            </a:r>
          </a:p>
          <a:p>
            <a:pPr marL="0" indent="0" algn="just">
              <a:lnSpc>
                <a:spcPct val="115000"/>
              </a:lnSpc>
              <a:spcAft>
                <a:spcPts val="800"/>
              </a:spcAft>
              <a:buNone/>
              <a:tabLst>
                <a:tab pos="6000750" algn="l"/>
              </a:tabLst>
            </a:pPr>
            <a:r>
              <a:rPr lang="ro-RO" sz="1800" b="1" i="1" u="sng" dirty="0">
                <a:latin typeface="Times New Roman" panose="02020603050405020304" pitchFamily="18" charset="0"/>
                <a:cs typeface="Times New Roman" panose="02020603050405020304" pitchFamily="18" charset="0"/>
              </a:rPr>
              <a:t>Activități desfășurate pentru realizarea </a:t>
            </a:r>
          </a:p>
          <a:p>
            <a:pPr marL="0" indent="0" algn="just">
              <a:lnSpc>
                <a:spcPct val="115000"/>
              </a:lnSpc>
              <a:spcAft>
                <a:spcPts val="800"/>
              </a:spcAft>
              <a:buNone/>
              <a:tabLst>
                <a:tab pos="6000750" algn="l"/>
              </a:tabLst>
            </a:pPr>
            <a:r>
              <a:rPr lang="ro-RO" sz="1800" b="1" i="1" u="sng" dirty="0">
                <a:latin typeface="Times New Roman" panose="02020603050405020304" pitchFamily="18" charset="0"/>
                <a:cs typeface="Times New Roman" panose="02020603050405020304" pitchFamily="18" charset="0"/>
              </a:rPr>
              <a:t>Obiectiv nr.1 ”studiu privind capacitatea infecțioasă a furajelor contaminate experimental cu virusuri gripal”</a:t>
            </a:r>
          </a:p>
          <a:p>
            <a:pPr algn="just">
              <a:lnSpc>
                <a:spcPct val="107000"/>
              </a:lnSpc>
              <a:spcAft>
                <a:spcPts val="800"/>
              </a:spcAft>
            </a:pPr>
            <a:r>
              <a:rPr lang="ro-RO" sz="1800" dirty="0">
                <a:latin typeface="Times New Roman" panose="02020603050405020304" pitchFamily="18" charset="0"/>
                <a:cs typeface="Times New Roman" panose="02020603050405020304" pitchFamily="18" charset="0"/>
              </a:rPr>
              <a:t>S-a desfășurat un experiment în cadrul incintei de inaltă biosecuritate din cadrul CP-IDSA, care asigură un nivelul 3 de biosecuritate, prin meținerea unei diferențe permanente de presiune între compartimentul exterior și interior.</a:t>
            </a:r>
          </a:p>
          <a:p>
            <a:pPr algn="just">
              <a:lnSpc>
                <a:spcPct val="107000"/>
              </a:lnSpc>
              <a:spcAft>
                <a:spcPts val="800"/>
              </a:spcAft>
            </a:pPr>
            <a:r>
              <a:rPr lang="ro-RO" sz="1800" dirty="0">
                <a:latin typeface="Times New Roman" panose="02020603050405020304" pitchFamily="18" charset="0"/>
                <a:cs typeface="Times New Roman" panose="02020603050405020304" pitchFamily="18" charset="0"/>
              </a:rPr>
              <a:t>Au fost utilizate două tipuri de furaje pentru găini ouătoare, granulos și făinos, achiziționate de la un magazin specializat.</a:t>
            </a:r>
          </a:p>
          <a:p>
            <a:pPr algn="just">
              <a:lnSpc>
                <a:spcPct val="107000"/>
              </a:lnSpc>
              <a:spcAft>
                <a:spcPts val="800"/>
              </a:spcAft>
            </a:pPr>
            <a:r>
              <a:rPr lang="ro-RO" sz="1800" dirty="0">
                <a:latin typeface="Times New Roman" panose="02020603050405020304" pitchFamily="18" charset="0"/>
                <a:cs typeface="Times New Roman" panose="02020603050405020304" pitchFamily="18" charset="0"/>
              </a:rPr>
              <a:t>Tulpina virală utilizată a fost reprezentată de subtipul AIV H5N1, înalt patogenă, obținută prin izolare pe ouă embrionate de la o lebădă mică (Cygnus columbianus), găsită moartă în județul Bacău. Pentru setul de organe din care s-a obținut tulpina virală a fost eliberat buletinul de analiză nr. 10045/23.01.2024.</a:t>
            </a:r>
          </a:p>
          <a:p>
            <a:pPr algn="just">
              <a:lnSpc>
                <a:spcPct val="107000"/>
              </a:lnSpc>
              <a:spcAft>
                <a:spcPts val="800"/>
              </a:spcAft>
            </a:pPr>
            <a:r>
              <a:rPr lang="ro-RO" sz="1800" dirty="0">
                <a:effectLst/>
                <a:latin typeface="Trebuchet MS" panose="020B0603020202020204" pitchFamily="34" charset="0"/>
                <a:ea typeface="Calibri" panose="020F0502020204030204" pitchFamily="34" charset="0"/>
                <a:cs typeface="Times New Roman" panose="02020603050405020304" pitchFamily="18" charset="0"/>
              </a:rPr>
              <a:t>Experimentele au fost efectuate utilizând ouă embrionate în vârstă de 9 zile, provenite de la păsări SPF. Ouăle au fost furnizate de S.C. Romvac Company S.R.L. Furnizorul a prelevat probe de la păsările SPF, fiind testate, cu rezultat negativ pentru: gripa aviară , sindromul căderii ouatului, bronșita infecțioasă aviară, bursita infecțioasă aviară, boala de Newcastle, laringotraheita infecțioasă, Mycoplasma gallisepticum, Mycoplasma sinovie, Salmonella enteritidis, Salmonella tiphymurium, rinotraheita aviară. Păsările au fost examinate periodic din punct de vedere clinic, anatomopatologic, bacteriologic și serologic, fiind găsite libere pentru bolile înscrise în certificatul de control</a:t>
            </a:r>
            <a:endParaRPr lang="ro-R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o-RO" sz="1800" dirty="0">
              <a:latin typeface="Times New Roman" panose="02020603050405020304" pitchFamily="18" charset="0"/>
              <a:cs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4235088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3358</Words>
  <Application>Microsoft Office PowerPoint</Application>
  <PresentationFormat>Widescreen</PresentationFormat>
  <Paragraphs>137</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Times New Roman</vt:lpstr>
      <vt:lpstr>Trebuchet MS</vt:lpstr>
      <vt:lpstr>Wingdings</vt:lpstr>
      <vt:lpstr>Office Theme</vt:lpstr>
      <vt:lpstr>Planul Sectorial pentru cercetare-dezvoltare din domeniul agricol şi de dezvoltare rurală al Ministerului Agriculturii şi Dezvoltării Rurale, pe anii 2023-2026, "Agricultură şi Dezvoltare Rurală - ADER 2026", aprobat prin Ordinul nr. 146/2023</vt:lpstr>
      <vt:lpstr>PowerPoint Presentation</vt:lpstr>
      <vt:lpstr>PowerPoint Presentation</vt:lpstr>
      <vt:lpstr>PowerPoint Presentation</vt:lpstr>
      <vt:lpstr>PowerPoint Presentation</vt:lpstr>
      <vt:lpstr>PowerPoint Presentation</vt:lpstr>
      <vt:lpstr>PowerPoint Presentation</vt:lpstr>
      <vt:lpstr>Faza: nr. 1 - Documentare privind activitățile prevăzute în proiect, achiziția de echipamente și consumabile necesare inițierii cercetărilor privind tulpinile virusului gripei aviare Termen raportare: 31.10.2023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Planul Sectorial pentru cercetare-dezvoltare din domeniul agricol şi de dezvoltare rurală al Ministerului Agriculturii şi Dezvoltării Rurale, pe anii 2023-2026, "Agricultură şi Dezvoltare Rurală - ADER 2026", aprobat prin Ordinul nr. 146/2023</dc:title>
  <dc:creator>Clara Vasilescu</dc:creator>
  <cp:lastModifiedBy>Clara Vasilescu</cp:lastModifiedBy>
  <cp:revision>10</cp:revision>
  <dcterms:created xsi:type="dcterms:W3CDTF">2023-10-31T11:02:52Z</dcterms:created>
  <dcterms:modified xsi:type="dcterms:W3CDTF">2024-11-06T11:16:49Z</dcterms:modified>
</cp:coreProperties>
</file>