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 id="269" r:id="rId15"/>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9925F-80E1-B165-8355-1CDCEBE1DFF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o-RO"/>
          </a:p>
        </p:txBody>
      </p:sp>
      <p:sp>
        <p:nvSpPr>
          <p:cNvPr id="3" name="Subtitle 2">
            <a:extLst>
              <a:ext uri="{FF2B5EF4-FFF2-40B4-BE49-F238E27FC236}">
                <a16:creationId xmlns:a16="http://schemas.microsoft.com/office/drawing/2014/main" id="{BDDABE6B-C235-111C-53D6-690E4DA468C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o-RO"/>
          </a:p>
        </p:txBody>
      </p:sp>
      <p:sp>
        <p:nvSpPr>
          <p:cNvPr id="4" name="Date Placeholder 3">
            <a:extLst>
              <a:ext uri="{FF2B5EF4-FFF2-40B4-BE49-F238E27FC236}">
                <a16:creationId xmlns:a16="http://schemas.microsoft.com/office/drawing/2014/main" id="{D16F611D-EC65-55E1-8418-9089F4E9A290}"/>
              </a:ext>
            </a:extLst>
          </p:cNvPr>
          <p:cNvSpPr>
            <a:spLocks noGrp="1"/>
          </p:cNvSpPr>
          <p:nvPr>
            <p:ph type="dt" sz="half" idx="10"/>
          </p:nvPr>
        </p:nvSpPr>
        <p:spPr/>
        <p:txBody>
          <a:bodyPr/>
          <a:lstStyle/>
          <a:p>
            <a:fld id="{B5BF997E-0592-4E52-AA44-5E5D86D2DE0E}" type="datetimeFigureOut">
              <a:rPr lang="ro-RO" smtClean="0"/>
              <a:t>02.11.2023</a:t>
            </a:fld>
            <a:endParaRPr lang="ro-RO"/>
          </a:p>
        </p:txBody>
      </p:sp>
      <p:sp>
        <p:nvSpPr>
          <p:cNvPr id="5" name="Footer Placeholder 4">
            <a:extLst>
              <a:ext uri="{FF2B5EF4-FFF2-40B4-BE49-F238E27FC236}">
                <a16:creationId xmlns:a16="http://schemas.microsoft.com/office/drawing/2014/main" id="{1C19770E-5C89-B164-A53F-BC7226894AC6}"/>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90744EB8-07DF-CFFF-A0C2-02D99DE1A799}"/>
              </a:ext>
            </a:extLst>
          </p:cNvPr>
          <p:cNvSpPr>
            <a:spLocks noGrp="1"/>
          </p:cNvSpPr>
          <p:nvPr>
            <p:ph type="sldNum" sz="quarter" idx="12"/>
          </p:nvPr>
        </p:nvSpPr>
        <p:spPr/>
        <p:txBody>
          <a:bodyPr/>
          <a:lstStyle/>
          <a:p>
            <a:fld id="{3113C535-B735-485E-A885-8A998F14E09C}" type="slidenum">
              <a:rPr lang="ro-RO" smtClean="0"/>
              <a:t>‹#›</a:t>
            </a:fld>
            <a:endParaRPr lang="ro-RO"/>
          </a:p>
        </p:txBody>
      </p:sp>
    </p:spTree>
    <p:extLst>
      <p:ext uri="{BB962C8B-B14F-4D97-AF65-F5344CB8AC3E}">
        <p14:creationId xmlns:p14="http://schemas.microsoft.com/office/powerpoint/2010/main" val="2852242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4878C-D9F8-35FE-DDF2-ED2A0C40E032}"/>
              </a:ext>
            </a:extLst>
          </p:cNvPr>
          <p:cNvSpPr>
            <a:spLocks noGrp="1"/>
          </p:cNvSpPr>
          <p:nvPr>
            <p:ph type="title"/>
          </p:nvPr>
        </p:nvSpPr>
        <p:spPr/>
        <p:txBody>
          <a:bodyPr/>
          <a:lstStyle/>
          <a:p>
            <a:r>
              <a:rPr lang="en-US"/>
              <a:t>Click to edit Master title style</a:t>
            </a:r>
            <a:endParaRPr lang="ro-RO"/>
          </a:p>
        </p:txBody>
      </p:sp>
      <p:sp>
        <p:nvSpPr>
          <p:cNvPr id="3" name="Vertical Text Placeholder 2">
            <a:extLst>
              <a:ext uri="{FF2B5EF4-FFF2-40B4-BE49-F238E27FC236}">
                <a16:creationId xmlns:a16="http://schemas.microsoft.com/office/drawing/2014/main" id="{25100A61-476B-8280-8CA2-B83164F6A4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9EA3BDC7-D9DD-BB7F-58C5-7C2E6F28C645}"/>
              </a:ext>
            </a:extLst>
          </p:cNvPr>
          <p:cNvSpPr>
            <a:spLocks noGrp="1"/>
          </p:cNvSpPr>
          <p:nvPr>
            <p:ph type="dt" sz="half" idx="10"/>
          </p:nvPr>
        </p:nvSpPr>
        <p:spPr/>
        <p:txBody>
          <a:bodyPr/>
          <a:lstStyle/>
          <a:p>
            <a:fld id="{B5BF997E-0592-4E52-AA44-5E5D86D2DE0E}" type="datetimeFigureOut">
              <a:rPr lang="ro-RO" smtClean="0"/>
              <a:t>02.11.2023</a:t>
            </a:fld>
            <a:endParaRPr lang="ro-RO"/>
          </a:p>
        </p:txBody>
      </p:sp>
      <p:sp>
        <p:nvSpPr>
          <p:cNvPr id="5" name="Footer Placeholder 4">
            <a:extLst>
              <a:ext uri="{FF2B5EF4-FFF2-40B4-BE49-F238E27FC236}">
                <a16:creationId xmlns:a16="http://schemas.microsoft.com/office/drawing/2014/main" id="{E93F75FA-9182-10EF-23F2-BB115DF265C6}"/>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E0899A80-DDBE-1DA5-504D-62F8B020C50E}"/>
              </a:ext>
            </a:extLst>
          </p:cNvPr>
          <p:cNvSpPr>
            <a:spLocks noGrp="1"/>
          </p:cNvSpPr>
          <p:nvPr>
            <p:ph type="sldNum" sz="quarter" idx="12"/>
          </p:nvPr>
        </p:nvSpPr>
        <p:spPr/>
        <p:txBody>
          <a:bodyPr/>
          <a:lstStyle/>
          <a:p>
            <a:fld id="{3113C535-B735-485E-A885-8A998F14E09C}" type="slidenum">
              <a:rPr lang="ro-RO" smtClean="0"/>
              <a:t>‹#›</a:t>
            </a:fld>
            <a:endParaRPr lang="ro-RO"/>
          </a:p>
        </p:txBody>
      </p:sp>
    </p:spTree>
    <p:extLst>
      <p:ext uri="{BB962C8B-B14F-4D97-AF65-F5344CB8AC3E}">
        <p14:creationId xmlns:p14="http://schemas.microsoft.com/office/powerpoint/2010/main" val="1846307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CE54183-30E2-FBF7-4666-4C5E0379183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ro-RO"/>
          </a:p>
        </p:txBody>
      </p:sp>
      <p:sp>
        <p:nvSpPr>
          <p:cNvPr id="3" name="Vertical Text Placeholder 2">
            <a:extLst>
              <a:ext uri="{FF2B5EF4-FFF2-40B4-BE49-F238E27FC236}">
                <a16:creationId xmlns:a16="http://schemas.microsoft.com/office/drawing/2014/main" id="{5B711645-FC8E-C358-D806-6E0F5F82725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85265F64-8859-85F2-0602-05A194DD5947}"/>
              </a:ext>
            </a:extLst>
          </p:cNvPr>
          <p:cNvSpPr>
            <a:spLocks noGrp="1"/>
          </p:cNvSpPr>
          <p:nvPr>
            <p:ph type="dt" sz="half" idx="10"/>
          </p:nvPr>
        </p:nvSpPr>
        <p:spPr/>
        <p:txBody>
          <a:bodyPr/>
          <a:lstStyle/>
          <a:p>
            <a:fld id="{B5BF997E-0592-4E52-AA44-5E5D86D2DE0E}" type="datetimeFigureOut">
              <a:rPr lang="ro-RO" smtClean="0"/>
              <a:t>02.11.2023</a:t>
            </a:fld>
            <a:endParaRPr lang="ro-RO"/>
          </a:p>
        </p:txBody>
      </p:sp>
      <p:sp>
        <p:nvSpPr>
          <p:cNvPr id="5" name="Footer Placeholder 4">
            <a:extLst>
              <a:ext uri="{FF2B5EF4-FFF2-40B4-BE49-F238E27FC236}">
                <a16:creationId xmlns:a16="http://schemas.microsoft.com/office/drawing/2014/main" id="{74175D95-16E6-757F-ED9A-B614A2063196}"/>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8FE57766-9458-8424-2F91-2B3A4BDABDFE}"/>
              </a:ext>
            </a:extLst>
          </p:cNvPr>
          <p:cNvSpPr>
            <a:spLocks noGrp="1"/>
          </p:cNvSpPr>
          <p:nvPr>
            <p:ph type="sldNum" sz="quarter" idx="12"/>
          </p:nvPr>
        </p:nvSpPr>
        <p:spPr/>
        <p:txBody>
          <a:bodyPr/>
          <a:lstStyle/>
          <a:p>
            <a:fld id="{3113C535-B735-485E-A885-8A998F14E09C}" type="slidenum">
              <a:rPr lang="ro-RO" smtClean="0"/>
              <a:t>‹#›</a:t>
            </a:fld>
            <a:endParaRPr lang="ro-RO"/>
          </a:p>
        </p:txBody>
      </p:sp>
    </p:spTree>
    <p:extLst>
      <p:ext uri="{BB962C8B-B14F-4D97-AF65-F5344CB8AC3E}">
        <p14:creationId xmlns:p14="http://schemas.microsoft.com/office/powerpoint/2010/main" val="4030468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4CD56-4F84-0FB9-AD9C-DCA0925621EF}"/>
              </a:ext>
            </a:extLst>
          </p:cNvPr>
          <p:cNvSpPr>
            <a:spLocks noGrp="1"/>
          </p:cNvSpPr>
          <p:nvPr>
            <p:ph type="title"/>
          </p:nvPr>
        </p:nvSpPr>
        <p:spPr/>
        <p:txBody>
          <a:bodyPr/>
          <a:lstStyle/>
          <a:p>
            <a:r>
              <a:rPr lang="en-US"/>
              <a:t>Click to edit Master title style</a:t>
            </a:r>
            <a:endParaRPr lang="ro-RO"/>
          </a:p>
        </p:txBody>
      </p:sp>
      <p:sp>
        <p:nvSpPr>
          <p:cNvPr id="3" name="Content Placeholder 2">
            <a:extLst>
              <a:ext uri="{FF2B5EF4-FFF2-40B4-BE49-F238E27FC236}">
                <a16:creationId xmlns:a16="http://schemas.microsoft.com/office/drawing/2014/main" id="{42249F55-E6F5-6E64-CF79-BFC2C963EF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2E3DE330-4E54-A8FA-36F9-AF30A4E6D5B7}"/>
              </a:ext>
            </a:extLst>
          </p:cNvPr>
          <p:cNvSpPr>
            <a:spLocks noGrp="1"/>
          </p:cNvSpPr>
          <p:nvPr>
            <p:ph type="dt" sz="half" idx="10"/>
          </p:nvPr>
        </p:nvSpPr>
        <p:spPr/>
        <p:txBody>
          <a:bodyPr/>
          <a:lstStyle/>
          <a:p>
            <a:fld id="{B5BF997E-0592-4E52-AA44-5E5D86D2DE0E}" type="datetimeFigureOut">
              <a:rPr lang="ro-RO" smtClean="0"/>
              <a:t>02.11.2023</a:t>
            </a:fld>
            <a:endParaRPr lang="ro-RO"/>
          </a:p>
        </p:txBody>
      </p:sp>
      <p:sp>
        <p:nvSpPr>
          <p:cNvPr id="5" name="Footer Placeholder 4">
            <a:extLst>
              <a:ext uri="{FF2B5EF4-FFF2-40B4-BE49-F238E27FC236}">
                <a16:creationId xmlns:a16="http://schemas.microsoft.com/office/drawing/2014/main" id="{D34AC7BD-CDF7-6003-F658-1AD81BEA16D1}"/>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CB0B0A0B-2637-D830-79E6-AF82632ECA2C}"/>
              </a:ext>
            </a:extLst>
          </p:cNvPr>
          <p:cNvSpPr>
            <a:spLocks noGrp="1"/>
          </p:cNvSpPr>
          <p:nvPr>
            <p:ph type="sldNum" sz="quarter" idx="12"/>
          </p:nvPr>
        </p:nvSpPr>
        <p:spPr/>
        <p:txBody>
          <a:bodyPr/>
          <a:lstStyle/>
          <a:p>
            <a:fld id="{3113C535-B735-485E-A885-8A998F14E09C}" type="slidenum">
              <a:rPr lang="ro-RO" smtClean="0"/>
              <a:t>‹#›</a:t>
            </a:fld>
            <a:endParaRPr lang="ro-RO"/>
          </a:p>
        </p:txBody>
      </p:sp>
    </p:spTree>
    <p:extLst>
      <p:ext uri="{BB962C8B-B14F-4D97-AF65-F5344CB8AC3E}">
        <p14:creationId xmlns:p14="http://schemas.microsoft.com/office/powerpoint/2010/main" val="1448392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F4BC6B-B2C5-C4E1-5037-DCBF9E44DDC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o-RO"/>
          </a:p>
        </p:txBody>
      </p:sp>
      <p:sp>
        <p:nvSpPr>
          <p:cNvPr id="3" name="Text Placeholder 2">
            <a:extLst>
              <a:ext uri="{FF2B5EF4-FFF2-40B4-BE49-F238E27FC236}">
                <a16:creationId xmlns:a16="http://schemas.microsoft.com/office/drawing/2014/main" id="{D93D105C-2F82-4C19-85D7-8B35DDFC31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FE1677-1852-00D4-0AB2-29513A4739B0}"/>
              </a:ext>
            </a:extLst>
          </p:cNvPr>
          <p:cNvSpPr>
            <a:spLocks noGrp="1"/>
          </p:cNvSpPr>
          <p:nvPr>
            <p:ph type="dt" sz="half" idx="10"/>
          </p:nvPr>
        </p:nvSpPr>
        <p:spPr/>
        <p:txBody>
          <a:bodyPr/>
          <a:lstStyle/>
          <a:p>
            <a:fld id="{B5BF997E-0592-4E52-AA44-5E5D86D2DE0E}" type="datetimeFigureOut">
              <a:rPr lang="ro-RO" smtClean="0"/>
              <a:t>02.11.2023</a:t>
            </a:fld>
            <a:endParaRPr lang="ro-RO"/>
          </a:p>
        </p:txBody>
      </p:sp>
      <p:sp>
        <p:nvSpPr>
          <p:cNvPr id="5" name="Footer Placeholder 4">
            <a:extLst>
              <a:ext uri="{FF2B5EF4-FFF2-40B4-BE49-F238E27FC236}">
                <a16:creationId xmlns:a16="http://schemas.microsoft.com/office/drawing/2014/main" id="{D84BD9D0-DC1E-D3A0-195F-44441292C61A}"/>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A2FF742B-123D-A191-1C44-C25CDB9CCA06}"/>
              </a:ext>
            </a:extLst>
          </p:cNvPr>
          <p:cNvSpPr>
            <a:spLocks noGrp="1"/>
          </p:cNvSpPr>
          <p:nvPr>
            <p:ph type="sldNum" sz="quarter" idx="12"/>
          </p:nvPr>
        </p:nvSpPr>
        <p:spPr/>
        <p:txBody>
          <a:bodyPr/>
          <a:lstStyle/>
          <a:p>
            <a:fld id="{3113C535-B735-485E-A885-8A998F14E09C}" type="slidenum">
              <a:rPr lang="ro-RO" smtClean="0"/>
              <a:t>‹#›</a:t>
            </a:fld>
            <a:endParaRPr lang="ro-RO"/>
          </a:p>
        </p:txBody>
      </p:sp>
    </p:spTree>
    <p:extLst>
      <p:ext uri="{BB962C8B-B14F-4D97-AF65-F5344CB8AC3E}">
        <p14:creationId xmlns:p14="http://schemas.microsoft.com/office/powerpoint/2010/main" val="1200105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F5D64-3461-573A-C836-E64BE34E7BF9}"/>
              </a:ext>
            </a:extLst>
          </p:cNvPr>
          <p:cNvSpPr>
            <a:spLocks noGrp="1"/>
          </p:cNvSpPr>
          <p:nvPr>
            <p:ph type="title"/>
          </p:nvPr>
        </p:nvSpPr>
        <p:spPr/>
        <p:txBody>
          <a:bodyPr/>
          <a:lstStyle/>
          <a:p>
            <a:r>
              <a:rPr lang="en-US"/>
              <a:t>Click to edit Master title style</a:t>
            </a:r>
            <a:endParaRPr lang="ro-RO"/>
          </a:p>
        </p:txBody>
      </p:sp>
      <p:sp>
        <p:nvSpPr>
          <p:cNvPr id="3" name="Content Placeholder 2">
            <a:extLst>
              <a:ext uri="{FF2B5EF4-FFF2-40B4-BE49-F238E27FC236}">
                <a16:creationId xmlns:a16="http://schemas.microsoft.com/office/drawing/2014/main" id="{AA3213BC-2C87-C6B8-500B-A9F3673D559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Content Placeholder 3">
            <a:extLst>
              <a:ext uri="{FF2B5EF4-FFF2-40B4-BE49-F238E27FC236}">
                <a16:creationId xmlns:a16="http://schemas.microsoft.com/office/drawing/2014/main" id="{59C1BDEA-38AA-3945-491B-E4F3A3E069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Date Placeholder 4">
            <a:extLst>
              <a:ext uri="{FF2B5EF4-FFF2-40B4-BE49-F238E27FC236}">
                <a16:creationId xmlns:a16="http://schemas.microsoft.com/office/drawing/2014/main" id="{A961FC88-0E2D-F0A3-03F9-A3684D8FAA77}"/>
              </a:ext>
            </a:extLst>
          </p:cNvPr>
          <p:cNvSpPr>
            <a:spLocks noGrp="1"/>
          </p:cNvSpPr>
          <p:nvPr>
            <p:ph type="dt" sz="half" idx="10"/>
          </p:nvPr>
        </p:nvSpPr>
        <p:spPr/>
        <p:txBody>
          <a:bodyPr/>
          <a:lstStyle/>
          <a:p>
            <a:fld id="{B5BF997E-0592-4E52-AA44-5E5D86D2DE0E}" type="datetimeFigureOut">
              <a:rPr lang="ro-RO" smtClean="0"/>
              <a:t>02.11.2023</a:t>
            </a:fld>
            <a:endParaRPr lang="ro-RO"/>
          </a:p>
        </p:txBody>
      </p:sp>
      <p:sp>
        <p:nvSpPr>
          <p:cNvPr id="6" name="Footer Placeholder 5">
            <a:extLst>
              <a:ext uri="{FF2B5EF4-FFF2-40B4-BE49-F238E27FC236}">
                <a16:creationId xmlns:a16="http://schemas.microsoft.com/office/drawing/2014/main" id="{887366CC-E522-FE2C-75DD-D484EA61952F}"/>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B05C009A-4285-551F-2490-B511395BBD42}"/>
              </a:ext>
            </a:extLst>
          </p:cNvPr>
          <p:cNvSpPr>
            <a:spLocks noGrp="1"/>
          </p:cNvSpPr>
          <p:nvPr>
            <p:ph type="sldNum" sz="quarter" idx="12"/>
          </p:nvPr>
        </p:nvSpPr>
        <p:spPr/>
        <p:txBody>
          <a:bodyPr/>
          <a:lstStyle/>
          <a:p>
            <a:fld id="{3113C535-B735-485E-A885-8A998F14E09C}" type="slidenum">
              <a:rPr lang="ro-RO" smtClean="0"/>
              <a:t>‹#›</a:t>
            </a:fld>
            <a:endParaRPr lang="ro-RO"/>
          </a:p>
        </p:txBody>
      </p:sp>
    </p:spTree>
    <p:extLst>
      <p:ext uri="{BB962C8B-B14F-4D97-AF65-F5344CB8AC3E}">
        <p14:creationId xmlns:p14="http://schemas.microsoft.com/office/powerpoint/2010/main" val="2736968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BF263-4E1D-5114-BD8B-ED361D34CB00}"/>
              </a:ext>
            </a:extLst>
          </p:cNvPr>
          <p:cNvSpPr>
            <a:spLocks noGrp="1"/>
          </p:cNvSpPr>
          <p:nvPr>
            <p:ph type="title"/>
          </p:nvPr>
        </p:nvSpPr>
        <p:spPr>
          <a:xfrm>
            <a:off x="839788" y="365125"/>
            <a:ext cx="10515600" cy="1325563"/>
          </a:xfrm>
        </p:spPr>
        <p:txBody>
          <a:bodyPr/>
          <a:lstStyle/>
          <a:p>
            <a:r>
              <a:rPr lang="en-US"/>
              <a:t>Click to edit Master title style</a:t>
            </a:r>
            <a:endParaRPr lang="ro-RO"/>
          </a:p>
        </p:txBody>
      </p:sp>
      <p:sp>
        <p:nvSpPr>
          <p:cNvPr id="3" name="Text Placeholder 2">
            <a:extLst>
              <a:ext uri="{FF2B5EF4-FFF2-40B4-BE49-F238E27FC236}">
                <a16:creationId xmlns:a16="http://schemas.microsoft.com/office/drawing/2014/main" id="{DE7C02E2-F7F0-09B3-0EE2-B7F210095A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8267BF-7179-E22B-1695-533FD0F30B8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Text Placeholder 4">
            <a:extLst>
              <a:ext uri="{FF2B5EF4-FFF2-40B4-BE49-F238E27FC236}">
                <a16:creationId xmlns:a16="http://schemas.microsoft.com/office/drawing/2014/main" id="{DDE74030-9D8C-912F-D6CC-7B76DA766C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17D4A8-27CA-DB10-CC5B-199A965BA15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7" name="Date Placeholder 6">
            <a:extLst>
              <a:ext uri="{FF2B5EF4-FFF2-40B4-BE49-F238E27FC236}">
                <a16:creationId xmlns:a16="http://schemas.microsoft.com/office/drawing/2014/main" id="{06840053-DF7C-C4A2-8485-E9D7FCA11BA8}"/>
              </a:ext>
            </a:extLst>
          </p:cNvPr>
          <p:cNvSpPr>
            <a:spLocks noGrp="1"/>
          </p:cNvSpPr>
          <p:nvPr>
            <p:ph type="dt" sz="half" idx="10"/>
          </p:nvPr>
        </p:nvSpPr>
        <p:spPr/>
        <p:txBody>
          <a:bodyPr/>
          <a:lstStyle/>
          <a:p>
            <a:fld id="{B5BF997E-0592-4E52-AA44-5E5D86D2DE0E}" type="datetimeFigureOut">
              <a:rPr lang="ro-RO" smtClean="0"/>
              <a:t>02.11.2023</a:t>
            </a:fld>
            <a:endParaRPr lang="ro-RO"/>
          </a:p>
        </p:txBody>
      </p:sp>
      <p:sp>
        <p:nvSpPr>
          <p:cNvPr id="8" name="Footer Placeholder 7">
            <a:extLst>
              <a:ext uri="{FF2B5EF4-FFF2-40B4-BE49-F238E27FC236}">
                <a16:creationId xmlns:a16="http://schemas.microsoft.com/office/drawing/2014/main" id="{2CEC5BE7-B39A-FE68-9B86-FF4733B7B682}"/>
              </a:ext>
            </a:extLst>
          </p:cNvPr>
          <p:cNvSpPr>
            <a:spLocks noGrp="1"/>
          </p:cNvSpPr>
          <p:nvPr>
            <p:ph type="ftr" sz="quarter" idx="11"/>
          </p:nvPr>
        </p:nvSpPr>
        <p:spPr/>
        <p:txBody>
          <a:bodyPr/>
          <a:lstStyle/>
          <a:p>
            <a:endParaRPr lang="ro-RO"/>
          </a:p>
        </p:txBody>
      </p:sp>
      <p:sp>
        <p:nvSpPr>
          <p:cNvPr id="9" name="Slide Number Placeholder 8">
            <a:extLst>
              <a:ext uri="{FF2B5EF4-FFF2-40B4-BE49-F238E27FC236}">
                <a16:creationId xmlns:a16="http://schemas.microsoft.com/office/drawing/2014/main" id="{8358EADF-16E2-DB69-BDA2-AC2B33974368}"/>
              </a:ext>
            </a:extLst>
          </p:cNvPr>
          <p:cNvSpPr>
            <a:spLocks noGrp="1"/>
          </p:cNvSpPr>
          <p:nvPr>
            <p:ph type="sldNum" sz="quarter" idx="12"/>
          </p:nvPr>
        </p:nvSpPr>
        <p:spPr/>
        <p:txBody>
          <a:bodyPr/>
          <a:lstStyle/>
          <a:p>
            <a:fld id="{3113C535-B735-485E-A885-8A998F14E09C}" type="slidenum">
              <a:rPr lang="ro-RO" smtClean="0"/>
              <a:t>‹#›</a:t>
            </a:fld>
            <a:endParaRPr lang="ro-RO"/>
          </a:p>
        </p:txBody>
      </p:sp>
    </p:spTree>
    <p:extLst>
      <p:ext uri="{BB962C8B-B14F-4D97-AF65-F5344CB8AC3E}">
        <p14:creationId xmlns:p14="http://schemas.microsoft.com/office/powerpoint/2010/main" val="3842912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DE1B7-1AAB-4543-9D00-CE8CEF5FB538}"/>
              </a:ext>
            </a:extLst>
          </p:cNvPr>
          <p:cNvSpPr>
            <a:spLocks noGrp="1"/>
          </p:cNvSpPr>
          <p:nvPr>
            <p:ph type="title"/>
          </p:nvPr>
        </p:nvSpPr>
        <p:spPr/>
        <p:txBody>
          <a:bodyPr/>
          <a:lstStyle/>
          <a:p>
            <a:r>
              <a:rPr lang="en-US"/>
              <a:t>Click to edit Master title style</a:t>
            </a:r>
            <a:endParaRPr lang="ro-RO"/>
          </a:p>
        </p:txBody>
      </p:sp>
      <p:sp>
        <p:nvSpPr>
          <p:cNvPr id="3" name="Date Placeholder 2">
            <a:extLst>
              <a:ext uri="{FF2B5EF4-FFF2-40B4-BE49-F238E27FC236}">
                <a16:creationId xmlns:a16="http://schemas.microsoft.com/office/drawing/2014/main" id="{D590A791-1656-81D8-9AAF-C9E1F83BD880}"/>
              </a:ext>
            </a:extLst>
          </p:cNvPr>
          <p:cNvSpPr>
            <a:spLocks noGrp="1"/>
          </p:cNvSpPr>
          <p:nvPr>
            <p:ph type="dt" sz="half" idx="10"/>
          </p:nvPr>
        </p:nvSpPr>
        <p:spPr/>
        <p:txBody>
          <a:bodyPr/>
          <a:lstStyle/>
          <a:p>
            <a:fld id="{B5BF997E-0592-4E52-AA44-5E5D86D2DE0E}" type="datetimeFigureOut">
              <a:rPr lang="ro-RO" smtClean="0"/>
              <a:t>02.11.2023</a:t>
            </a:fld>
            <a:endParaRPr lang="ro-RO"/>
          </a:p>
        </p:txBody>
      </p:sp>
      <p:sp>
        <p:nvSpPr>
          <p:cNvPr id="4" name="Footer Placeholder 3">
            <a:extLst>
              <a:ext uri="{FF2B5EF4-FFF2-40B4-BE49-F238E27FC236}">
                <a16:creationId xmlns:a16="http://schemas.microsoft.com/office/drawing/2014/main" id="{0A630DE0-4A06-6530-9C00-9A5D5AFAB05E}"/>
              </a:ext>
            </a:extLst>
          </p:cNvPr>
          <p:cNvSpPr>
            <a:spLocks noGrp="1"/>
          </p:cNvSpPr>
          <p:nvPr>
            <p:ph type="ftr" sz="quarter" idx="11"/>
          </p:nvPr>
        </p:nvSpPr>
        <p:spPr/>
        <p:txBody>
          <a:bodyPr/>
          <a:lstStyle/>
          <a:p>
            <a:endParaRPr lang="ro-RO"/>
          </a:p>
        </p:txBody>
      </p:sp>
      <p:sp>
        <p:nvSpPr>
          <p:cNvPr id="5" name="Slide Number Placeholder 4">
            <a:extLst>
              <a:ext uri="{FF2B5EF4-FFF2-40B4-BE49-F238E27FC236}">
                <a16:creationId xmlns:a16="http://schemas.microsoft.com/office/drawing/2014/main" id="{1CA023C5-6CD4-A516-B2A9-6280F4B3EE97}"/>
              </a:ext>
            </a:extLst>
          </p:cNvPr>
          <p:cNvSpPr>
            <a:spLocks noGrp="1"/>
          </p:cNvSpPr>
          <p:nvPr>
            <p:ph type="sldNum" sz="quarter" idx="12"/>
          </p:nvPr>
        </p:nvSpPr>
        <p:spPr/>
        <p:txBody>
          <a:bodyPr/>
          <a:lstStyle/>
          <a:p>
            <a:fld id="{3113C535-B735-485E-A885-8A998F14E09C}" type="slidenum">
              <a:rPr lang="ro-RO" smtClean="0"/>
              <a:t>‹#›</a:t>
            </a:fld>
            <a:endParaRPr lang="ro-RO"/>
          </a:p>
        </p:txBody>
      </p:sp>
    </p:spTree>
    <p:extLst>
      <p:ext uri="{BB962C8B-B14F-4D97-AF65-F5344CB8AC3E}">
        <p14:creationId xmlns:p14="http://schemas.microsoft.com/office/powerpoint/2010/main" val="1884219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5BD5BD-6329-97CC-DD26-9F6C3675A3C3}"/>
              </a:ext>
            </a:extLst>
          </p:cNvPr>
          <p:cNvSpPr>
            <a:spLocks noGrp="1"/>
          </p:cNvSpPr>
          <p:nvPr>
            <p:ph type="dt" sz="half" idx="10"/>
          </p:nvPr>
        </p:nvSpPr>
        <p:spPr/>
        <p:txBody>
          <a:bodyPr/>
          <a:lstStyle/>
          <a:p>
            <a:fld id="{B5BF997E-0592-4E52-AA44-5E5D86D2DE0E}" type="datetimeFigureOut">
              <a:rPr lang="ro-RO" smtClean="0"/>
              <a:t>02.11.2023</a:t>
            </a:fld>
            <a:endParaRPr lang="ro-RO"/>
          </a:p>
        </p:txBody>
      </p:sp>
      <p:sp>
        <p:nvSpPr>
          <p:cNvPr id="3" name="Footer Placeholder 2">
            <a:extLst>
              <a:ext uri="{FF2B5EF4-FFF2-40B4-BE49-F238E27FC236}">
                <a16:creationId xmlns:a16="http://schemas.microsoft.com/office/drawing/2014/main" id="{F60257E8-6331-961D-ABFC-1690FF64A572}"/>
              </a:ext>
            </a:extLst>
          </p:cNvPr>
          <p:cNvSpPr>
            <a:spLocks noGrp="1"/>
          </p:cNvSpPr>
          <p:nvPr>
            <p:ph type="ftr" sz="quarter" idx="11"/>
          </p:nvPr>
        </p:nvSpPr>
        <p:spPr/>
        <p:txBody>
          <a:bodyPr/>
          <a:lstStyle/>
          <a:p>
            <a:endParaRPr lang="ro-RO"/>
          </a:p>
        </p:txBody>
      </p:sp>
      <p:sp>
        <p:nvSpPr>
          <p:cNvPr id="4" name="Slide Number Placeholder 3">
            <a:extLst>
              <a:ext uri="{FF2B5EF4-FFF2-40B4-BE49-F238E27FC236}">
                <a16:creationId xmlns:a16="http://schemas.microsoft.com/office/drawing/2014/main" id="{DF2CCA70-53C4-487E-C1D1-90517E6DC77E}"/>
              </a:ext>
            </a:extLst>
          </p:cNvPr>
          <p:cNvSpPr>
            <a:spLocks noGrp="1"/>
          </p:cNvSpPr>
          <p:nvPr>
            <p:ph type="sldNum" sz="quarter" idx="12"/>
          </p:nvPr>
        </p:nvSpPr>
        <p:spPr/>
        <p:txBody>
          <a:bodyPr/>
          <a:lstStyle/>
          <a:p>
            <a:fld id="{3113C535-B735-485E-A885-8A998F14E09C}" type="slidenum">
              <a:rPr lang="ro-RO" smtClean="0"/>
              <a:t>‹#›</a:t>
            </a:fld>
            <a:endParaRPr lang="ro-RO"/>
          </a:p>
        </p:txBody>
      </p:sp>
    </p:spTree>
    <p:extLst>
      <p:ext uri="{BB962C8B-B14F-4D97-AF65-F5344CB8AC3E}">
        <p14:creationId xmlns:p14="http://schemas.microsoft.com/office/powerpoint/2010/main" val="3526175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4591C-3E0F-E8D2-1890-2BCECA58AE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Content Placeholder 2">
            <a:extLst>
              <a:ext uri="{FF2B5EF4-FFF2-40B4-BE49-F238E27FC236}">
                <a16:creationId xmlns:a16="http://schemas.microsoft.com/office/drawing/2014/main" id="{39FE0EE2-C697-B1B5-B408-44B1A9AED0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Text Placeholder 3">
            <a:extLst>
              <a:ext uri="{FF2B5EF4-FFF2-40B4-BE49-F238E27FC236}">
                <a16:creationId xmlns:a16="http://schemas.microsoft.com/office/drawing/2014/main" id="{B85E6EE6-68E1-3481-F37D-B615BF7C18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73087E-0E5C-FA2B-1CCB-C003A488E425}"/>
              </a:ext>
            </a:extLst>
          </p:cNvPr>
          <p:cNvSpPr>
            <a:spLocks noGrp="1"/>
          </p:cNvSpPr>
          <p:nvPr>
            <p:ph type="dt" sz="half" idx="10"/>
          </p:nvPr>
        </p:nvSpPr>
        <p:spPr/>
        <p:txBody>
          <a:bodyPr/>
          <a:lstStyle/>
          <a:p>
            <a:fld id="{B5BF997E-0592-4E52-AA44-5E5D86D2DE0E}" type="datetimeFigureOut">
              <a:rPr lang="ro-RO" smtClean="0"/>
              <a:t>02.11.2023</a:t>
            </a:fld>
            <a:endParaRPr lang="ro-RO"/>
          </a:p>
        </p:txBody>
      </p:sp>
      <p:sp>
        <p:nvSpPr>
          <p:cNvPr id="6" name="Footer Placeholder 5">
            <a:extLst>
              <a:ext uri="{FF2B5EF4-FFF2-40B4-BE49-F238E27FC236}">
                <a16:creationId xmlns:a16="http://schemas.microsoft.com/office/drawing/2014/main" id="{9FA87C22-746C-314B-B178-F6038C07297A}"/>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E079D0A9-918B-14D0-2567-EA6865F5BAD2}"/>
              </a:ext>
            </a:extLst>
          </p:cNvPr>
          <p:cNvSpPr>
            <a:spLocks noGrp="1"/>
          </p:cNvSpPr>
          <p:nvPr>
            <p:ph type="sldNum" sz="quarter" idx="12"/>
          </p:nvPr>
        </p:nvSpPr>
        <p:spPr/>
        <p:txBody>
          <a:bodyPr/>
          <a:lstStyle/>
          <a:p>
            <a:fld id="{3113C535-B735-485E-A885-8A998F14E09C}" type="slidenum">
              <a:rPr lang="ro-RO" smtClean="0"/>
              <a:t>‹#›</a:t>
            </a:fld>
            <a:endParaRPr lang="ro-RO"/>
          </a:p>
        </p:txBody>
      </p:sp>
    </p:spTree>
    <p:extLst>
      <p:ext uri="{BB962C8B-B14F-4D97-AF65-F5344CB8AC3E}">
        <p14:creationId xmlns:p14="http://schemas.microsoft.com/office/powerpoint/2010/main" val="3620449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1363D-8644-CF8A-F343-E7BA7F3398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Picture Placeholder 2">
            <a:extLst>
              <a:ext uri="{FF2B5EF4-FFF2-40B4-BE49-F238E27FC236}">
                <a16:creationId xmlns:a16="http://schemas.microsoft.com/office/drawing/2014/main" id="{3384DABB-AEBA-3204-8C1F-737EB739FB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Text Placeholder 3">
            <a:extLst>
              <a:ext uri="{FF2B5EF4-FFF2-40B4-BE49-F238E27FC236}">
                <a16:creationId xmlns:a16="http://schemas.microsoft.com/office/drawing/2014/main" id="{CD924109-430B-7FC3-8CE0-88B8B5075D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FA729C-A268-6B97-2859-E9A7C29CDD69}"/>
              </a:ext>
            </a:extLst>
          </p:cNvPr>
          <p:cNvSpPr>
            <a:spLocks noGrp="1"/>
          </p:cNvSpPr>
          <p:nvPr>
            <p:ph type="dt" sz="half" idx="10"/>
          </p:nvPr>
        </p:nvSpPr>
        <p:spPr/>
        <p:txBody>
          <a:bodyPr/>
          <a:lstStyle/>
          <a:p>
            <a:fld id="{B5BF997E-0592-4E52-AA44-5E5D86D2DE0E}" type="datetimeFigureOut">
              <a:rPr lang="ro-RO" smtClean="0"/>
              <a:t>02.11.2023</a:t>
            </a:fld>
            <a:endParaRPr lang="ro-RO"/>
          </a:p>
        </p:txBody>
      </p:sp>
      <p:sp>
        <p:nvSpPr>
          <p:cNvPr id="6" name="Footer Placeholder 5">
            <a:extLst>
              <a:ext uri="{FF2B5EF4-FFF2-40B4-BE49-F238E27FC236}">
                <a16:creationId xmlns:a16="http://schemas.microsoft.com/office/drawing/2014/main" id="{7FF221B5-A15F-219C-C3CA-4D4444A84176}"/>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5B194F78-DC4F-5A00-6A54-06547135B2ED}"/>
              </a:ext>
            </a:extLst>
          </p:cNvPr>
          <p:cNvSpPr>
            <a:spLocks noGrp="1"/>
          </p:cNvSpPr>
          <p:nvPr>
            <p:ph type="sldNum" sz="quarter" idx="12"/>
          </p:nvPr>
        </p:nvSpPr>
        <p:spPr/>
        <p:txBody>
          <a:bodyPr/>
          <a:lstStyle/>
          <a:p>
            <a:fld id="{3113C535-B735-485E-A885-8A998F14E09C}" type="slidenum">
              <a:rPr lang="ro-RO" smtClean="0"/>
              <a:t>‹#›</a:t>
            </a:fld>
            <a:endParaRPr lang="ro-RO"/>
          </a:p>
        </p:txBody>
      </p:sp>
    </p:spTree>
    <p:extLst>
      <p:ext uri="{BB962C8B-B14F-4D97-AF65-F5344CB8AC3E}">
        <p14:creationId xmlns:p14="http://schemas.microsoft.com/office/powerpoint/2010/main" val="2448054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E14E17-513E-A134-E7EF-868FCF6ECC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o-RO"/>
          </a:p>
        </p:txBody>
      </p:sp>
      <p:sp>
        <p:nvSpPr>
          <p:cNvPr id="3" name="Text Placeholder 2">
            <a:extLst>
              <a:ext uri="{FF2B5EF4-FFF2-40B4-BE49-F238E27FC236}">
                <a16:creationId xmlns:a16="http://schemas.microsoft.com/office/drawing/2014/main" id="{2CB4E266-ADC0-C685-6025-722C28C4E3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CEE0D5FB-76B2-3A42-1135-F3C3765B5C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BF997E-0592-4E52-AA44-5E5D86D2DE0E}" type="datetimeFigureOut">
              <a:rPr lang="ro-RO" smtClean="0"/>
              <a:t>02.11.2023</a:t>
            </a:fld>
            <a:endParaRPr lang="ro-RO"/>
          </a:p>
        </p:txBody>
      </p:sp>
      <p:sp>
        <p:nvSpPr>
          <p:cNvPr id="5" name="Footer Placeholder 4">
            <a:extLst>
              <a:ext uri="{FF2B5EF4-FFF2-40B4-BE49-F238E27FC236}">
                <a16:creationId xmlns:a16="http://schemas.microsoft.com/office/drawing/2014/main" id="{75E88160-0746-6B57-1BD1-2CEB9E6A66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lide Number Placeholder 5">
            <a:extLst>
              <a:ext uri="{FF2B5EF4-FFF2-40B4-BE49-F238E27FC236}">
                <a16:creationId xmlns:a16="http://schemas.microsoft.com/office/drawing/2014/main" id="{1C662344-B3E5-D2BC-7CD5-639C2F83ED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13C535-B735-485E-A885-8A998F14E09C}" type="slidenum">
              <a:rPr lang="ro-RO" smtClean="0"/>
              <a:t>‹#›</a:t>
            </a:fld>
            <a:endParaRPr lang="ro-RO"/>
          </a:p>
        </p:txBody>
      </p:sp>
    </p:spTree>
    <p:extLst>
      <p:ext uri="{BB962C8B-B14F-4D97-AF65-F5344CB8AC3E}">
        <p14:creationId xmlns:p14="http://schemas.microsoft.com/office/powerpoint/2010/main" val="7713121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ader-gripaaviara.ro/"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ader-gripaaviara.r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75E74-DF07-A8C1-87BB-65B6B61D9EAA}"/>
              </a:ext>
            </a:extLst>
          </p:cNvPr>
          <p:cNvSpPr>
            <a:spLocks noGrp="1"/>
          </p:cNvSpPr>
          <p:nvPr>
            <p:ph type="ctrTitle"/>
          </p:nvPr>
        </p:nvSpPr>
        <p:spPr>
          <a:xfrm>
            <a:off x="578224" y="517245"/>
            <a:ext cx="11349317" cy="1082955"/>
          </a:xfrm>
        </p:spPr>
        <p:txBody>
          <a:bodyPr>
            <a:normAutofit/>
          </a:bodyPr>
          <a:lstStyle/>
          <a:p>
            <a:r>
              <a:rPr lang="ro-RO" sz="2400" b="1" i="1" kern="100" dirty="0">
                <a:effectLst/>
                <a:latin typeface="Times New Roman" panose="02020603050405020304" pitchFamily="18" charset="0"/>
                <a:ea typeface="Calibri" panose="020F0502020204030204" pitchFamily="34" charset="0"/>
                <a:cs typeface="Times New Roman" panose="02020603050405020304" pitchFamily="18" charset="0"/>
              </a:rPr>
              <a:t>Planul Sectorial pentru cercetare-dezvoltare din domeniul agricol şi de dezvoltare rurală al Ministerului Agriculturii şi Dezvoltării Rurale, pe anii 2023-2026, "Agricultură şi Dezvoltare Rurală - ADER 2026</a:t>
            </a:r>
            <a:r>
              <a:rPr lang="ro-RO" sz="2400" b="1" kern="100" dirty="0">
                <a:effectLst/>
                <a:latin typeface="Times New Roman" panose="02020603050405020304" pitchFamily="18" charset="0"/>
                <a:ea typeface="Calibri" panose="020F0502020204030204" pitchFamily="34" charset="0"/>
                <a:cs typeface="Times New Roman" panose="02020603050405020304" pitchFamily="18" charset="0"/>
              </a:rPr>
              <a:t>", aprobat prin Ordinul nr. 146/2023</a:t>
            </a:r>
            <a:endParaRPr lang="ro-RO" sz="2400" dirty="0"/>
          </a:p>
        </p:txBody>
      </p:sp>
      <p:sp>
        <p:nvSpPr>
          <p:cNvPr id="3" name="Subtitle 2">
            <a:extLst>
              <a:ext uri="{FF2B5EF4-FFF2-40B4-BE49-F238E27FC236}">
                <a16:creationId xmlns:a16="http://schemas.microsoft.com/office/drawing/2014/main" id="{9E03E8F8-D718-20BC-3414-196BE8664343}"/>
              </a:ext>
            </a:extLst>
          </p:cNvPr>
          <p:cNvSpPr>
            <a:spLocks noGrp="1"/>
          </p:cNvSpPr>
          <p:nvPr>
            <p:ph type="subTitle" idx="1"/>
          </p:nvPr>
        </p:nvSpPr>
        <p:spPr>
          <a:xfrm>
            <a:off x="268941" y="1948049"/>
            <a:ext cx="11456894" cy="4776308"/>
          </a:xfrm>
        </p:spPr>
        <p:txBody>
          <a:bodyPr>
            <a:normAutofit fontScale="92500" lnSpcReduction="10000"/>
          </a:bodyPr>
          <a:lstStyle/>
          <a:p>
            <a:pPr algn="ctr">
              <a:lnSpc>
                <a:spcPct val="115000"/>
              </a:lnSpc>
              <a:spcBef>
                <a:spcPts val="0"/>
              </a:spcBef>
            </a:pPr>
            <a:r>
              <a:rPr lang="ro-RO" sz="2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MINISTERUL AGRICULTURII ŞI DEZVOLTĂRII RURALE</a:t>
            </a:r>
            <a:endParaRPr lang="ro-RO" sz="2200" b="1" dirty="0">
              <a:effectLst/>
              <a:latin typeface="Times New Roman" panose="02020603050405020304" pitchFamily="18" charset="0"/>
              <a:ea typeface="Calibri" panose="020F0502020204030204" pitchFamily="34" charset="0"/>
              <a:cs typeface="Times New Roman" panose="02020603050405020304" pitchFamily="18" charset="0"/>
            </a:endParaRPr>
          </a:p>
          <a:p>
            <a:pPr>
              <a:spcBef>
                <a:spcPts val="0"/>
              </a:spcBef>
            </a:pPr>
            <a:r>
              <a:rPr lang="en-US" sz="2200" b="1" dirty="0">
                <a:latin typeface="Times New Roman" panose="02020603050405020304" pitchFamily="18" charset="0"/>
                <a:cs typeface="Times New Roman" panose="02020603050405020304" pitchFamily="18" charset="0"/>
              </a:rPr>
              <a:t>ACADEMIA DE </a:t>
            </a:r>
            <a:r>
              <a:rPr lang="en-US" sz="2200" b="1" dirty="0" err="1">
                <a:latin typeface="Times New Roman" panose="02020603050405020304" pitchFamily="18" charset="0"/>
                <a:cs typeface="Times New Roman" panose="02020603050405020304" pitchFamily="18" charset="0"/>
              </a:rPr>
              <a:t>ȘTIINȚE</a:t>
            </a:r>
            <a:r>
              <a:rPr lang="en-US" sz="2200" b="1" dirty="0">
                <a:latin typeface="Times New Roman" panose="02020603050405020304" pitchFamily="18" charset="0"/>
                <a:cs typeface="Times New Roman" panose="02020603050405020304" pitchFamily="18" charset="0"/>
              </a:rPr>
              <a:t> AGRICOLE </a:t>
            </a:r>
            <a:r>
              <a:rPr lang="en-US" sz="2200" b="1" dirty="0" err="1">
                <a:latin typeface="Times New Roman" panose="02020603050405020304" pitchFamily="18" charset="0"/>
                <a:cs typeface="Times New Roman" panose="02020603050405020304" pitchFamily="18" charset="0"/>
              </a:rPr>
              <a:t>ȘI</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SILVICE</a:t>
            </a:r>
            <a:r>
              <a:rPr lang="ro-RO" sz="2200" b="1" dirty="0">
                <a:latin typeface="Times New Roman" panose="02020603050405020304" pitchFamily="18" charset="0"/>
                <a:cs typeface="Times New Roman" panose="02020603050405020304" pitchFamily="18" charset="0"/>
              </a:rPr>
              <a:t> </a:t>
            </a:r>
            <a:r>
              <a:rPr lang="en-US" sz="2200" b="1" dirty="0">
                <a:latin typeface="Times New Roman" panose="02020603050405020304" pitchFamily="18" charset="0"/>
                <a:cs typeface="Times New Roman" panose="02020603050405020304" pitchFamily="18" charset="0"/>
              </a:rPr>
              <a:t>“GHEORGHE IONESCU-</a:t>
            </a:r>
            <a:r>
              <a:rPr lang="en-US" sz="2200" b="1" dirty="0" err="1">
                <a:latin typeface="Times New Roman" panose="02020603050405020304" pitchFamily="18" charset="0"/>
                <a:cs typeface="Times New Roman" panose="02020603050405020304" pitchFamily="18" charset="0"/>
              </a:rPr>
              <a:t>SISEȘTI</a:t>
            </a:r>
            <a:r>
              <a:rPr lang="ro-RO" sz="2200" b="1" dirty="0">
                <a:latin typeface="Times New Roman" panose="02020603050405020304" pitchFamily="18" charset="0"/>
                <a:cs typeface="Times New Roman" panose="02020603050405020304" pitchFamily="18" charset="0"/>
              </a:rPr>
              <a:t>”</a:t>
            </a:r>
          </a:p>
          <a:p>
            <a:pPr algn="ctr">
              <a:lnSpc>
                <a:spcPct val="115000"/>
              </a:lnSpc>
              <a:spcBef>
                <a:spcPts val="0"/>
              </a:spcBef>
            </a:pPr>
            <a:endParaRPr lang="ro-RO" sz="2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15000"/>
              </a:lnSpc>
              <a:spcBef>
                <a:spcPts val="0"/>
              </a:spcBef>
            </a:pPr>
            <a:r>
              <a:rPr lang="ro-RO" sz="2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Proiect ADER 10.1.2.</a:t>
            </a:r>
            <a:endParaRPr lang="ro-RO" sz="22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Bef>
                <a:spcPts val="0"/>
              </a:spcBef>
            </a:pPr>
            <a:r>
              <a:rPr lang="ro-RO" sz="2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Cercetări privind particularitățile evolutive ale tulpinii de virus gripal și elaborarea unor produse de tip imunoprofilactic utilizabile în controlul gripei aviare și al factorilor de risc epidemiologic în România</a:t>
            </a:r>
            <a:endParaRPr lang="ro-RO" sz="22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Bef>
                <a:spcPts val="0"/>
              </a:spcBef>
            </a:pPr>
            <a:endParaRPr lang="ro-RO" sz="2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15000"/>
              </a:lnSpc>
              <a:spcBef>
                <a:spcPts val="0"/>
              </a:spcBef>
            </a:pPr>
            <a:r>
              <a:rPr lang="ro-RO" sz="2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Faza 1 / 2023</a:t>
            </a:r>
            <a:endParaRPr lang="ro-RO" sz="22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Bef>
                <a:spcPts val="0"/>
              </a:spcBef>
            </a:pPr>
            <a:r>
              <a:rPr lang="ro-RO" sz="2200" b="1" dirty="0">
                <a:effectLst/>
                <a:latin typeface="Times New Roman" panose="02020603050405020304" pitchFamily="18" charset="0"/>
                <a:ea typeface="Calibri" panose="020F0502020204030204" pitchFamily="34" charset="0"/>
                <a:cs typeface="Times New Roman" panose="02020603050405020304" pitchFamily="18" charset="0"/>
              </a:rPr>
              <a:t>”Documentare privind activitățile prevăzute în proiect, achiziția de echipamente și consumabile necesare inițierii cercetărilor privind tulpinile virusului gripei aviare”</a:t>
            </a:r>
          </a:p>
          <a:p>
            <a:pPr algn="ctr">
              <a:lnSpc>
                <a:spcPct val="115000"/>
              </a:lnSpc>
              <a:spcBef>
                <a:spcPts val="0"/>
              </a:spcBef>
            </a:pPr>
            <a:r>
              <a:rPr lang="ro-RO" sz="2200" b="1" dirty="0">
                <a:effectLst/>
                <a:latin typeface="Times New Roman" panose="02020603050405020304" pitchFamily="18" charset="0"/>
                <a:ea typeface="Times New Roman" panose="02020603050405020304" pitchFamily="18" charset="0"/>
                <a:cs typeface="Times New Roman" panose="02020603050405020304" pitchFamily="18" charset="0"/>
              </a:rPr>
              <a:t>OCTOMBRIE</a:t>
            </a:r>
            <a:r>
              <a:rPr lang="ro-RO" sz="2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2023</a:t>
            </a:r>
            <a:endParaRPr lang="ro-RO" sz="2200" b="1" dirty="0">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r">
              <a:lnSpc>
                <a:spcPct val="115000"/>
              </a:lnSpc>
              <a:spcAft>
                <a:spcPts val="800"/>
              </a:spcAft>
            </a:pPr>
            <a:r>
              <a:rPr lang="ro-RO" sz="1700" b="1" dirty="0">
                <a:effectLst/>
                <a:latin typeface="Times New Roman" panose="02020603050405020304" pitchFamily="18" charset="0"/>
                <a:ea typeface="Calibri" panose="020F0502020204030204" pitchFamily="34" charset="0"/>
                <a:cs typeface="Times New Roman" panose="02020603050405020304" pitchFamily="18" charset="0"/>
              </a:rPr>
              <a:t>Director de proiect </a:t>
            </a:r>
          </a:p>
          <a:p>
            <a:pPr indent="457200" algn="r">
              <a:lnSpc>
                <a:spcPct val="115000"/>
              </a:lnSpc>
              <a:spcAft>
                <a:spcPts val="800"/>
              </a:spcAft>
            </a:pPr>
            <a:r>
              <a:rPr lang="ro-RO" sz="1700" b="1" dirty="0">
                <a:latin typeface="Times New Roman" panose="02020603050405020304" pitchFamily="18" charset="0"/>
                <a:cs typeface="Times New Roman" panose="02020603050405020304" pitchFamily="18" charset="0"/>
              </a:rPr>
              <a:t>Conf. univ. dr. Florica BĂRBUCEANU </a:t>
            </a:r>
          </a:p>
          <a:p>
            <a:endParaRPr lang="en-US" sz="1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17677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FB5354-EE05-FE84-A43B-A57A8F3DC984}"/>
              </a:ext>
            </a:extLst>
          </p:cNvPr>
          <p:cNvSpPr>
            <a:spLocks noGrp="1"/>
          </p:cNvSpPr>
          <p:nvPr>
            <p:ph idx="1"/>
          </p:nvPr>
        </p:nvSpPr>
        <p:spPr>
          <a:xfrm>
            <a:off x="225083" y="211014"/>
            <a:ext cx="11704320" cy="6457071"/>
          </a:xfrm>
        </p:spPr>
        <p:txBody>
          <a:bodyPr/>
          <a:lstStyle/>
          <a:p>
            <a:pPr marL="0" indent="0" algn="just">
              <a:lnSpc>
                <a:spcPct val="115000"/>
              </a:lnSpc>
              <a:spcAft>
                <a:spcPts val="800"/>
              </a:spcAft>
              <a:buNone/>
              <a:tabLst>
                <a:tab pos="6000750" algn="l"/>
              </a:tabLst>
            </a:pPr>
            <a:r>
              <a:rPr lang="ro-RO" sz="2000" b="1" u="sng" dirty="0">
                <a:effectLst/>
                <a:latin typeface="Times New Roman" panose="02020603050405020304" pitchFamily="18" charset="0"/>
                <a:ea typeface="Calibri" panose="020F0502020204030204" pitchFamily="34" charset="0"/>
                <a:cs typeface="Times New Roman" panose="02020603050405020304" pitchFamily="18" charset="0"/>
              </a:rPr>
              <a:t>Obiectiv nr. 2 ”Achiziție de echipamente, consumabile și servicii”</a:t>
            </a:r>
            <a:endParaRPr lang="ro-RO"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În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scopul</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pregătirii</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logistice</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implementării</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fazei</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 2- a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proiectului</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2000" dirty="0">
                <a:effectLst/>
                <a:latin typeface="Times New Roman" panose="02020603050405020304" pitchFamily="18" charset="0"/>
                <a:ea typeface="Calibri" panose="020F0502020204030204" pitchFamily="34" charset="0"/>
                <a:cs typeface="Times New Roman" panose="02020603050405020304" pitchFamily="18" charset="0"/>
              </a:rPr>
              <a:t>Cercetări privind  capacitatea infecțioasă a furajelor contaminate experimental cu virusuri gripale, cercetări preliminarii privind obținere unui produs imunologic destinat controlului  gripei aviare și  monitorizarea preliminară a evoluției genetice a tulpinilor circulante de virus gripal în România, prin investigarea în focare a tuturor speciilor de animale susceptibile” d</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in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bugetul</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alocat</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coordonatorului</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de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proiect</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Institutul</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de Diagnostic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și</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Sănătate</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animală</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în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faza</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1 de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implementare</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achizitionat</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următoarele</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echipamente</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o-RO"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buFont typeface="Times New Roman" panose="02020603050405020304" pitchFamily="18" charset="0"/>
              <a:buChar char="-"/>
              <a:tabLst>
                <a:tab pos="41910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bucăți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lampa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miraj</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ouă</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embrionate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o-RO"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15000"/>
              </a:lnSpc>
              <a:buFont typeface="Times New Roman" panose="02020603050405020304" pitchFamily="18" charset="0"/>
              <a:buChar char="-"/>
              <a:tabLst>
                <a:tab pos="41910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1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bucată</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termostat</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o-RO"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15000"/>
              </a:lnSpc>
              <a:buFont typeface="Times New Roman" panose="02020603050405020304" pitchFamily="18" charset="0"/>
              <a:buChar char="-"/>
              <a:tabLst>
                <a:tab pos="41910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bucăți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pipetor</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automat </a:t>
            </a:r>
            <a:endParaRPr lang="ro-RO"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15000"/>
              </a:lnSpc>
              <a:buFont typeface="Times New Roman" panose="02020603050405020304" pitchFamily="18" charset="0"/>
              <a:buChar char="-"/>
              <a:tabLst>
                <a:tab pos="41910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1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bucată</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aparat</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purificare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o-RO"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15000"/>
              </a:lnSpc>
              <a:buFont typeface="Times New Roman" panose="02020603050405020304" pitchFamily="18" charset="0"/>
              <a:buChar char="-"/>
              <a:tabLst>
                <a:tab pos="41910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7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bucăți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laptop </a:t>
            </a:r>
            <a:endParaRPr lang="ro-RO" sz="2000" dirty="0">
              <a:latin typeface="Times New Roman" panose="02020603050405020304" pitchFamily="18" charset="0"/>
              <a:ea typeface="Times New Roman" panose="02020603050405020304" pitchFamily="18" charset="0"/>
              <a:cs typeface="Times New Roman" panose="02020603050405020304" pitchFamily="18" charset="0"/>
            </a:endParaRPr>
          </a:p>
          <a:p>
            <a:pPr marL="0" lvl="0" indent="0" algn="just">
              <a:lnSpc>
                <a:spcPct val="115000"/>
              </a:lnSpc>
              <a:buNone/>
              <a:tabLst>
                <a:tab pos="419100" algn="l"/>
              </a:tabLst>
            </a:pPr>
            <a:r>
              <a:rPr lang="ro-RO" sz="2000" dirty="0">
                <a:effectLst/>
                <a:latin typeface="Times New Roman" panose="02020603050405020304" pitchFamily="18" charset="0"/>
                <a:ea typeface="Calibri" panose="020F0502020204030204" pitchFamily="34" charset="0"/>
                <a:cs typeface="Times New Roman" panose="02020603050405020304" pitchFamily="18" charset="0"/>
              </a:rPr>
              <a:t>Pentru crearea și dezvoltarea paginii web a proiectului a fost achitionat de către partenerul 7 – Universitatea Transilvania Brașov un laptop și licență Office si Adobe</a:t>
            </a:r>
          </a:p>
          <a:p>
            <a:pPr marL="0" indent="0">
              <a:buNone/>
            </a:pPr>
            <a:endParaRPr lang="ro-RO" dirty="0"/>
          </a:p>
        </p:txBody>
      </p:sp>
    </p:spTree>
    <p:extLst>
      <p:ext uri="{BB962C8B-B14F-4D97-AF65-F5344CB8AC3E}">
        <p14:creationId xmlns:p14="http://schemas.microsoft.com/office/powerpoint/2010/main" val="11392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CEC952-C7E9-FE4A-0602-1FE34914D37A}"/>
              </a:ext>
            </a:extLst>
          </p:cNvPr>
          <p:cNvSpPr>
            <a:spLocks noGrp="1"/>
          </p:cNvSpPr>
          <p:nvPr>
            <p:ph idx="1"/>
          </p:nvPr>
        </p:nvSpPr>
        <p:spPr>
          <a:xfrm>
            <a:off x="196947" y="253218"/>
            <a:ext cx="11732455" cy="6288259"/>
          </a:xfrm>
        </p:spPr>
        <p:txBody>
          <a:bodyPr>
            <a:normAutofit fontScale="92500"/>
          </a:bodyPr>
          <a:lstStyle/>
          <a:p>
            <a:pPr marL="0" indent="0" algn="just">
              <a:lnSpc>
                <a:spcPct val="115000"/>
              </a:lnSpc>
              <a:spcAft>
                <a:spcPts val="800"/>
              </a:spcAft>
              <a:buNone/>
              <a:tabLst>
                <a:tab pos="6000750" algn="l"/>
              </a:tabLst>
            </a:pPr>
            <a:r>
              <a:rPr lang="ro-RO" sz="1800" b="1" u="sng" dirty="0">
                <a:effectLst/>
                <a:latin typeface="Times New Roman" panose="02020603050405020304" pitchFamily="18" charset="0"/>
                <a:ea typeface="Calibri" panose="020F0502020204030204" pitchFamily="34" charset="0"/>
                <a:cs typeface="Times New Roman" panose="02020603050405020304" pitchFamily="18" charset="0"/>
              </a:rPr>
              <a:t>Obiectiv nr. 3 ”Pagina web dedicată proiectului”</a:t>
            </a:r>
            <a:endParaRPr lang="ro-RO"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În scopul creării și dezvoltării paginii web a proiectului au fost efectuate activități specializate pentru stabilirea domeniului, arhitecturii și a principalelor caracteristici ale site-ului dedicat proiectului. Gestiunea acestei activități a fost asigurată de către partenerul 7 -  Universitatea Transilvania Brașov, însă toți partenerii au contribuit cu idei și materiale în scopul atingerii acestui obiectiv</a:t>
            </a:r>
          </a:p>
          <a:p>
            <a:pPr marL="0" indent="0" algn="just">
              <a:lnSpc>
                <a:spcPct val="115000"/>
              </a:lnSpc>
              <a:spcAft>
                <a:spcPts val="800"/>
              </a:spcAft>
              <a:buNone/>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Sopul paginii web a proiectului este acela de a asigura transparența și vizibilitatea proiectului, motiv pentru care sunt urcate și urmează a fi urcate pe site, documente și informații privind scopul si obiectivele proiectului, activitățile proiectului, date de identificare ale partenerilor consorțiului care implementează proiectul, rezultatele obținute prin implementarea activităților proiectului, articole științifice și baza de date bibliografică ce constituie sursa de informare pentru specialiștii domeniului gripa aviară, studiile realizate în cadrul proiectului, rapoartele tehnice și financiare ale proiectului. </a:t>
            </a:r>
          </a:p>
          <a:p>
            <a:pPr marL="0" indent="0" algn="just">
              <a:lnSpc>
                <a:spcPct val="115000"/>
              </a:lnSpc>
              <a:spcAft>
                <a:spcPts val="800"/>
              </a:spcAft>
              <a:buNone/>
              <a:tabLst>
                <a:tab pos="600075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Realizarea acestui obiectiv s-a efectuat prin planificare, documentare, formularea de propuneri privind arhitectura și conținutul site-ului, propuneri privind modul de prezentare a bazei de date bibliografice, stabilirea elementelor de identitate vizuală, realizarea machetelor de prezentare a proiectului și partenerilor din proiect, achiziția de echipamente tehnice și softuri necesare. </a:t>
            </a:r>
          </a:p>
          <a:p>
            <a:pPr marL="0" indent="0" algn="just">
              <a:lnSpc>
                <a:spcPct val="115000"/>
              </a:lnSpc>
              <a:spcAft>
                <a:spcPts val="800"/>
              </a:spcAft>
              <a:buNone/>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Pe pagina web dedicată proiectului, </a:t>
            </a:r>
            <a:r>
              <a:rPr lang="ro-RO" sz="1800" u="sng"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2"/>
              </a:rPr>
              <a:t>http://ader-gripaaviara.ro</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au fost integrate funcționalități esențiale legate de cercetările privind evoluția tulpinii de virus gripal și produsele imunoprofilactice. Au fost incluse secțiuni pentru publicarea rezultatelor cercetărilor, informații despre echipa de cercetare, materiale descărcabile și secțiuni de știri și evenimente relevante, toate acestea fiind în permanetă actualizare dependent de stadiul de implementare a proiectului. </a:t>
            </a:r>
            <a:endParaRPr lang="ro-RO"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ro-RO" dirty="0"/>
          </a:p>
        </p:txBody>
      </p:sp>
    </p:spTree>
    <p:extLst>
      <p:ext uri="{BB962C8B-B14F-4D97-AF65-F5344CB8AC3E}">
        <p14:creationId xmlns:p14="http://schemas.microsoft.com/office/powerpoint/2010/main" val="7463698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EF550B-7BCB-DEAE-BF7D-26A4DA7230F7}"/>
              </a:ext>
            </a:extLst>
          </p:cNvPr>
          <p:cNvSpPr>
            <a:spLocks noGrp="1"/>
          </p:cNvSpPr>
          <p:nvPr>
            <p:ph idx="1"/>
          </p:nvPr>
        </p:nvSpPr>
        <p:spPr>
          <a:xfrm>
            <a:off x="239151" y="196948"/>
            <a:ext cx="11774658" cy="6372664"/>
          </a:xfrm>
        </p:spPr>
        <p:txBody>
          <a:bodyPr/>
          <a:lstStyle/>
          <a:p>
            <a:pPr marL="0" indent="0" algn="just">
              <a:lnSpc>
                <a:spcPct val="115000"/>
              </a:lnSpc>
              <a:spcAft>
                <a:spcPts val="800"/>
              </a:spcAft>
              <a:buNone/>
              <a:tabLst>
                <a:tab pos="6000750" algn="l"/>
              </a:tabLst>
            </a:pPr>
            <a:r>
              <a:rPr lang="ro-RO" sz="2000" b="1" u="sng" dirty="0">
                <a:effectLst/>
                <a:latin typeface="Times New Roman" panose="02020603050405020304" pitchFamily="18" charset="0"/>
                <a:ea typeface="Calibri" panose="020F0502020204030204" pitchFamily="34" charset="0"/>
                <a:cs typeface="Times New Roman" panose="02020603050405020304" pitchFamily="18" charset="0"/>
              </a:rPr>
              <a:t>Obiectiv nr. 4 ”Baza date bibliografică on-line”</a:t>
            </a:r>
            <a:endParaRPr lang="ro-RO"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Aft>
                <a:spcPts val="800"/>
              </a:spcAft>
              <a:buNone/>
              <a:tabLst>
                <a:tab pos="6000750" algn="l"/>
              </a:tabLst>
            </a:pPr>
            <a:r>
              <a:rPr lang="ro-RO" sz="2000" dirty="0">
                <a:effectLst/>
                <a:latin typeface="Times New Roman" panose="02020603050405020304" pitchFamily="18" charset="0"/>
                <a:ea typeface="Calibri" panose="020F0502020204030204" pitchFamily="34" charset="0"/>
                <a:cs typeface="Times New Roman" panose="02020603050405020304" pitchFamily="18" charset="0"/>
              </a:rPr>
              <a:t>Studierea literaturii de specialitate, română și străină, consultarea platformelor internaționale care publică lucrări științifice, selectarea lucrărilor științifice  cu relevanță pentru activitățile proiectului este o activitate complexă având în vedere amplitudinea și volumul informațiilor științifice disponibile în piață. </a:t>
            </a:r>
          </a:p>
          <a:p>
            <a:pPr marL="0" indent="0" algn="just">
              <a:lnSpc>
                <a:spcPct val="115000"/>
              </a:lnSpc>
              <a:spcAft>
                <a:spcPts val="800"/>
              </a:spcAft>
              <a:buNone/>
              <a:tabLst>
                <a:tab pos="6000750" algn="l"/>
              </a:tabLst>
            </a:pPr>
            <a:r>
              <a:rPr lang="ro-RO" sz="2000" dirty="0">
                <a:effectLst/>
                <a:latin typeface="Times New Roman" panose="02020603050405020304" pitchFamily="18" charset="0"/>
                <a:ea typeface="Calibri" panose="020F0502020204030204" pitchFamily="34" charset="0"/>
                <a:cs typeface="Times New Roman" panose="02020603050405020304" pitchFamily="18" charset="0"/>
              </a:rPr>
              <a:t>Această activitate este necesară pentru a defini cât mai exact stadiul actual al informațiilor științifice cu privire la diferite aspecte și manifestări ale tulpinilor virusului gripal, a modului de manifestare și combatere a infecțiilor cu aceste virusuri. </a:t>
            </a:r>
          </a:p>
          <a:p>
            <a:pPr marL="0" indent="0" algn="just">
              <a:lnSpc>
                <a:spcPct val="115000"/>
              </a:lnSpc>
              <a:spcAft>
                <a:spcPts val="800"/>
              </a:spcAft>
              <a:buNone/>
              <a:tabLst>
                <a:tab pos="6000750" algn="l"/>
              </a:tabLst>
            </a:pPr>
            <a:r>
              <a:rPr lang="ro-RO" sz="2000" dirty="0">
                <a:effectLst/>
                <a:latin typeface="Times New Roman" panose="02020603050405020304" pitchFamily="18" charset="0"/>
                <a:ea typeface="Calibri" panose="020F0502020204030204" pitchFamily="34" charset="0"/>
                <a:cs typeface="Times New Roman" panose="02020603050405020304" pitchFamily="18" charset="0"/>
              </a:rPr>
              <a:t>Crearea acestei baze de date prin reunirea într-un singur loc a peste 650 lucrări științifice și 5 link-uri către astfel de lucrări, se justifică prin volumul mare de informații existente în piată, dificultățile accesului la aceste informații, în primul rând de natură financiară, cele mai multe dintre lucrările științifice fiind urcate în platforme a căror accesare este condiționată financiar și, frecvent, din cauza necunoașterii efective a și locului unde aceste lucări științifice pot fi accesate ori a calității informațiilor conținute. </a:t>
            </a:r>
          </a:p>
          <a:p>
            <a:pPr marL="0" indent="0">
              <a:buNone/>
            </a:pPr>
            <a:endParaRPr lang="ro-RO" dirty="0"/>
          </a:p>
        </p:txBody>
      </p:sp>
    </p:spTree>
    <p:extLst>
      <p:ext uri="{BB962C8B-B14F-4D97-AF65-F5344CB8AC3E}">
        <p14:creationId xmlns:p14="http://schemas.microsoft.com/office/powerpoint/2010/main" val="37362475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E11F99-07B1-E903-5821-F74F7788642A}"/>
              </a:ext>
            </a:extLst>
          </p:cNvPr>
          <p:cNvSpPr>
            <a:spLocks noGrp="1"/>
          </p:cNvSpPr>
          <p:nvPr>
            <p:ph idx="1"/>
          </p:nvPr>
        </p:nvSpPr>
        <p:spPr>
          <a:xfrm>
            <a:off x="264941" y="0"/>
            <a:ext cx="11662117" cy="6386733"/>
          </a:xfrm>
        </p:spPr>
        <p:txBody>
          <a:bodyPr>
            <a:noAutofit/>
          </a:bodyPr>
          <a:lstStyle/>
          <a:p>
            <a:pPr marL="0" indent="0">
              <a:spcBef>
                <a:spcPts val="0"/>
              </a:spcBef>
              <a:buNone/>
            </a:pPr>
            <a:r>
              <a:rPr lang="ro-RO" sz="2000" b="1" i="1" u="sng" dirty="0">
                <a:effectLst/>
                <a:latin typeface="Times New Roman" panose="02020603050405020304" pitchFamily="18" charset="0"/>
                <a:ea typeface="Calibri" panose="020F0502020204030204" pitchFamily="34" charset="0"/>
                <a:cs typeface="Times New Roman" panose="02020603050405020304" pitchFamily="18" charset="0"/>
              </a:rPr>
              <a:t>Rezultatele fazei</a:t>
            </a:r>
          </a:p>
          <a:p>
            <a:pPr marL="0" lvl="0" indent="0" algn="just">
              <a:lnSpc>
                <a:spcPct val="115000"/>
              </a:lnSpc>
              <a:spcBef>
                <a:spcPts val="0"/>
              </a:spcBef>
              <a:buNone/>
              <a:tabLst>
                <a:tab pos="6000750" algn="l"/>
              </a:tabLst>
            </a:pPr>
            <a:r>
              <a:rPr lang="ro-RO" sz="2000" b="1" dirty="0">
                <a:effectLst/>
                <a:latin typeface="Times New Roman" panose="02020603050405020304" pitchFamily="18" charset="0"/>
                <a:ea typeface="Times New Roman" panose="02020603050405020304" pitchFamily="18" charset="0"/>
                <a:cs typeface="Times New Roman" panose="02020603050405020304" pitchFamily="18" charset="0"/>
              </a:rPr>
              <a:t>1. </a:t>
            </a: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realizarea</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unei</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baze</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 de date on-line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sursă</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informații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pentru</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documentare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activităților</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ulterioare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ale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proiectului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respectiv</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o-RO"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0" algn="just">
              <a:lnSpc>
                <a:spcPct val="115000"/>
              </a:lnSpc>
              <a:spcBef>
                <a:spcPts val="0"/>
              </a:spcBef>
              <a:buNone/>
              <a:tabLst>
                <a:tab pos="600075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studierea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capacității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infecțioase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furajelor</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contaminate experimental cu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virusuri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gripale</a:t>
            </a:r>
            <a:endParaRPr lang="ro-RO"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0" algn="just">
              <a:lnSpc>
                <a:spcPct val="115000"/>
              </a:lnSpc>
              <a:spcBef>
                <a:spcPts val="0"/>
              </a:spcBef>
              <a:buNone/>
              <a:tabLst>
                <a:tab pos="600075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studierea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posibilității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infectare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păsărilor</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cu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tulpini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de virus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gripal</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prin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consum</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furaje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contaminate experimental    </a:t>
            </a:r>
            <a:endParaRPr lang="ro-RO"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0" algn="just">
              <a:lnSpc>
                <a:spcPct val="115000"/>
              </a:lnSpc>
              <a:spcBef>
                <a:spcPts val="0"/>
              </a:spcBef>
              <a:buNone/>
              <a:tabLst>
                <a:tab pos="600075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studii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preliminare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pentru</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obținere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unui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produs</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imunologic</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destinat</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controlului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gripei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aviare</a:t>
            </a:r>
            <a:endParaRPr lang="ro-RO"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0" algn="just">
              <a:lnSpc>
                <a:spcPct val="115000"/>
              </a:lnSpc>
              <a:spcBef>
                <a:spcPts val="0"/>
              </a:spcBef>
              <a:buNone/>
              <a:tabLst>
                <a:tab pos="600075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monitorizarea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evoluției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genetice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tulpinilor</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circulante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de virus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gripal</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România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prin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investigarea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focare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tuturor</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speciilor</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animale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susceptibile</a:t>
            </a:r>
            <a:endParaRPr lang="ro-RO"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0" algn="just">
              <a:lnSpc>
                <a:spcPct val="115000"/>
              </a:lnSpc>
              <a:spcBef>
                <a:spcPts val="0"/>
              </a:spcBef>
              <a:buNone/>
              <a:tabLst>
                <a:tab pos="600075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studierea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remanenței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infecțioase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virusurilor</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gripale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carcasele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păsări</a:t>
            </a:r>
            <a:endParaRPr lang="ro-RO"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0" algn="just">
              <a:lnSpc>
                <a:spcPct val="115000"/>
              </a:lnSpc>
              <a:spcBef>
                <a:spcPts val="0"/>
              </a:spcBef>
              <a:buNone/>
              <a:tabLst>
                <a:tab pos="600075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studierea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determinanților</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patogenitate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(precum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proteinele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interne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PB1</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PB2</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și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altele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pe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tulpinile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circulante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de virus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gripal</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pentru</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identificarea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și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evaluarea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posibilității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extensie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spectrului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gazde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și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patogenității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tulpinilor</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virusului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gripal</a:t>
            </a:r>
            <a:endParaRPr lang="ro-RO"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0" algn="just">
              <a:lnSpc>
                <a:spcPct val="115000"/>
              </a:lnSpc>
              <a:spcBef>
                <a:spcPts val="0"/>
              </a:spcBef>
              <a:buNone/>
              <a:tabLst>
                <a:tab pos="600075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studiul</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genetic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comparativ</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privind</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tulpinile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de virus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gripal</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izolate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focarele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gripă</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aviară</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care au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evoluat</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pe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teritoriul</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României</a:t>
            </a:r>
            <a:endParaRPr lang="ro-RO"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0" algn="just">
              <a:lnSpc>
                <a:spcPct val="115000"/>
              </a:lnSpc>
              <a:spcBef>
                <a:spcPts val="0"/>
              </a:spcBef>
              <a:buNone/>
              <a:tabLst>
                <a:tab pos="600075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încercări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pentru</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prepararea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cel</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puțin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un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produs</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de tip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imunoprofilactic</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vaccin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pentru</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intervenția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urgență</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gripa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aviară</a:t>
            </a:r>
            <a:endParaRPr lang="ro-RO"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606575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BAD448-53B1-6FED-4D03-0D980205F696}"/>
              </a:ext>
            </a:extLst>
          </p:cNvPr>
          <p:cNvSpPr>
            <a:spLocks noGrp="1"/>
          </p:cNvSpPr>
          <p:nvPr>
            <p:ph idx="1"/>
          </p:nvPr>
        </p:nvSpPr>
        <p:spPr>
          <a:xfrm>
            <a:off x="112541" y="196948"/>
            <a:ext cx="11915335" cy="6541477"/>
          </a:xfrm>
        </p:spPr>
        <p:txBody>
          <a:bodyPr>
            <a:normAutofit fontScale="85000" lnSpcReduction="10000"/>
          </a:bodyPr>
          <a:lstStyle/>
          <a:p>
            <a:pPr marL="0" indent="0" algn="just">
              <a:lnSpc>
                <a:spcPct val="115000"/>
              </a:lnSpc>
              <a:spcBef>
                <a:spcPts val="0"/>
              </a:spcBef>
              <a:buNone/>
            </a:pPr>
            <a:r>
              <a:rPr lang="ro-RO" sz="1900" b="1" dirty="0">
                <a:latin typeface="Times New Roman" panose="02020603050405020304" pitchFamily="18" charset="0"/>
                <a:ea typeface="Calibri" panose="020F0502020204030204" pitchFamily="34" charset="0"/>
                <a:cs typeface="Times New Roman" panose="02020603050405020304" pitchFamily="18" charset="0"/>
              </a:rPr>
              <a:t>2. </a:t>
            </a:r>
            <a:r>
              <a:rPr lang="ro-RO" sz="1900" b="1" dirty="0">
                <a:effectLst/>
                <a:latin typeface="Times New Roman" panose="02020603050405020304" pitchFamily="18" charset="0"/>
                <a:ea typeface="Calibri" panose="020F0502020204030204" pitchFamily="34" charset="0"/>
                <a:cs typeface="Times New Roman" panose="02020603050405020304" pitchFamily="18" charset="0"/>
              </a:rPr>
              <a:t>achiziția produselor necesare implementării fazei a 2-a a proiectului </a:t>
            </a:r>
            <a:r>
              <a:rPr lang="en-US" sz="1900" dirty="0">
                <a:effectLst/>
                <a:latin typeface="Times New Roman" panose="02020603050405020304" pitchFamily="18" charset="0"/>
                <a:ea typeface="Calibri" panose="020F0502020204030204" pitchFamily="34" charset="0"/>
                <a:cs typeface="Times New Roman" panose="02020603050405020304" pitchFamily="18" charset="0"/>
              </a:rPr>
              <a:t>”</a:t>
            </a:r>
            <a:r>
              <a:rPr lang="ro-RO" sz="1900" dirty="0">
                <a:effectLst/>
                <a:latin typeface="Times New Roman" panose="02020603050405020304" pitchFamily="18" charset="0"/>
                <a:ea typeface="Calibri" panose="020F0502020204030204" pitchFamily="34" charset="0"/>
                <a:cs typeface="Times New Roman" panose="02020603050405020304" pitchFamily="18" charset="0"/>
              </a:rPr>
              <a:t>Cercetări privind  capacitatea infecțioasă a furajelor contaminate experimental cu virusuri gripale, cercetări preliminarii privind obținere unui produs imunologic destinat controlului  gripei aviare și  monitorizarea preliminară a evoluției genetice a tulpinilor circulante de virus gripal în România, prin investigarea în focare a tuturor speciilor de animale susceptibile”3. </a:t>
            </a:r>
            <a:r>
              <a:rPr lang="ro-RO" sz="1900" b="1" dirty="0">
                <a:effectLst/>
                <a:latin typeface="Times New Roman" panose="02020603050405020304" pitchFamily="18" charset="0"/>
                <a:ea typeface="Calibri" panose="020F0502020204030204" pitchFamily="34" charset="0"/>
                <a:cs typeface="Times New Roman" panose="02020603050405020304" pitchFamily="18" charset="0"/>
              </a:rPr>
              <a:t>crearea paginii web a proiectului</a:t>
            </a:r>
            <a:r>
              <a:rPr lang="ro-RO" sz="1900" dirty="0">
                <a:effectLst/>
                <a:latin typeface="Times New Roman" panose="02020603050405020304" pitchFamily="18" charset="0"/>
                <a:ea typeface="Calibri" panose="020F0502020204030204" pitchFamily="34" charset="0"/>
                <a:cs typeface="Times New Roman" panose="02020603050405020304" pitchFamily="18" charset="0"/>
              </a:rPr>
              <a:t> în care au fost încărcate materiale generale cu privire la proiect, partenerii consorțiului ce implementează proiectul, baza de date on-line, urmând a fi încărcate și alte documente, ce pot fi furnizate către publicul larg doar dacă nu prezintă restricții de confidențialitate.  </a:t>
            </a:r>
          </a:p>
          <a:p>
            <a:pPr marL="0" indent="0" algn="just">
              <a:lnSpc>
                <a:spcPct val="115000"/>
              </a:lnSpc>
              <a:spcAft>
                <a:spcPts val="800"/>
              </a:spcAft>
              <a:buNone/>
              <a:tabLst>
                <a:tab pos="6000750" algn="l"/>
              </a:tabLst>
            </a:pPr>
            <a:r>
              <a:rPr lang="ro-RO" sz="1900" b="1" i="1" u="sng" dirty="0">
                <a:effectLst/>
                <a:latin typeface="Times New Roman" panose="02020603050405020304" pitchFamily="18" charset="0"/>
                <a:ea typeface="Calibri" panose="020F0502020204030204" pitchFamily="34" charset="0"/>
                <a:cs typeface="Times New Roman" panose="02020603050405020304" pitchFamily="18" charset="0"/>
              </a:rPr>
              <a:t>Stadiul realizării obiectivelor fazei 1</a:t>
            </a:r>
          </a:p>
          <a:p>
            <a:pPr marL="0" lvl="0" indent="0" algn="just">
              <a:lnSpc>
                <a:spcPct val="115000"/>
              </a:lnSpc>
              <a:spcAft>
                <a:spcPts val="800"/>
              </a:spcAft>
              <a:buNone/>
            </a:pPr>
            <a:r>
              <a:rPr lang="ro-RO" sz="1800" dirty="0">
                <a:effectLst/>
                <a:latin typeface="Trebuchet MS" panose="020B0603020202020204" pitchFamily="34" charset="0"/>
                <a:ea typeface="Calibri" panose="020F0502020204030204" pitchFamily="34" charset="0"/>
                <a:cs typeface="Times New Roman" panose="02020603050405020304" pitchFamily="18" charset="0"/>
              </a:rPr>
              <a:t>S-a realizat strategia și planul de lucru pentru implementarea fazei 1 a  proiectului ADER </a:t>
            </a:r>
            <a:r>
              <a:rPr lang="ro-RO" sz="1800" b="1" dirty="0">
                <a:effectLst/>
                <a:latin typeface="Trebuchet MS" panose="020B0603020202020204" pitchFamily="34" charset="0"/>
                <a:ea typeface="Calibri" panose="020F0502020204030204" pitchFamily="34" charset="0"/>
                <a:cs typeface="Times New Roman" panose="02020603050405020304" pitchFamily="18" charset="0"/>
              </a:rPr>
              <a:t>10.1.2.</a:t>
            </a:r>
            <a:r>
              <a:rPr lang="ro-RO" sz="1800" dirty="0">
                <a:effectLst/>
                <a:latin typeface="Trebuchet MS" panose="020B0603020202020204" pitchFamily="34" charset="0"/>
                <a:ea typeface="Calibri" panose="020F0502020204030204" pitchFamily="34" charset="0"/>
                <a:cs typeface="Times New Roman" panose="02020603050405020304" pitchFamily="18" charset="0"/>
              </a:rPr>
              <a:t>;</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15000"/>
              </a:lnSpc>
              <a:spcAft>
                <a:spcPts val="800"/>
              </a:spcAft>
              <a:buNone/>
            </a:pPr>
            <a:r>
              <a:rPr lang="ro-RO" sz="1800" dirty="0">
                <a:effectLst/>
                <a:latin typeface="Trebuchet MS" panose="020B0603020202020204" pitchFamily="34" charset="0"/>
                <a:ea typeface="Calibri" panose="020F0502020204030204" pitchFamily="34" charset="0"/>
                <a:cs typeface="Times New Roman" panose="02020603050405020304" pitchFamily="18" charset="0"/>
              </a:rPr>
              <a:t>S-au achiziționat echipamentele, consumabilele și serviciile necesare implementării fazei 1 și demarării implementării fazei a 2-a a proiectului;</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15000"/>
              </a:lnSpc>
              <a:spcAft>
                <a:spcPts val="800"/>
              </a:spcAft>
              <a:buNone/>
            </a:pPr>
            <a:r>
              <a:rPr lang="ro-RO" sz="1800" dirty="0">
                <a:effectLst/>
                <a:latin typeface="Trebuchet MS" panose="020B0603020202020204" pitchFamily="34" charset="0"/>
                <a:ea typeface="Calibri" panose="020F0502020204030204" pitchFamily="34" charset="0"/>
                <a:cs typeface="Times New Roman" panose="02020603050405020304" pitchFamily="18" charset="0"/>
              </a:rPr>
              <a:t>S-a creat și a devenit funcțională pagina web dedicată proiectului </a:t>
            </a:r>
            <a:r>
              <a:rPr lang="ro-RO" sz="1800" u="sng" dirty="0">
                <a:solidFill>
                  <a:srgbClr val="0000FF"/>
                </a:solidFill>
                <a:effectLst/>
                <a:latin typeface="Trebuchet MS" panose="020B0603020202020204" pitchFamily="34" charset="0"/>
                <a:ea typeface="Calibri" panose="020F0502020204030204" pitchFamily="34" charset="0"/>
                <a:cs typeface="Times New Roman" panose="02020603050405020304" pitchFamily="18" charset="0"/>
                <a:hlinkClick r:id="rId2"/>
              </a:rPr>
              <a:t>http://ader-gripaaviara.ro</a:t>
            </a:r>
            <a:r>
              <a:rPr lang="ro-RO" sz="1800" dirty="0">
                <a:effectLst/>
                <a:latin typeface="Trebuchet MS" panose="020B0603020202020204" pitchFamily="34" charset="0"/>
                <a:ea typeface="Calibri" panose="020F0502020204030204" pitchFamily="34" charset="0"/>
                <a:cs typeface="Times New Roman" panose="02020603050405020304" pitchFamily="18" charset="0"/>
              </a:rPr>
              <a:t>;</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15000"/>
              </a:lnSpc>
              <a:spcAft>
                <a:spcPts val="800"/>
              </a:spcAft>
              <a:buNone/>
            </a:pPr>
            <a:r>
              <a:rPr lang="ro-RO" sz="1800" dirty="0">
                <a:effectLst/>
                <a:latin typeface="Trebuchet MS" panose="020B0603020202020204" pitchFamily="34" charset="0"/>
                <a:ea typeface="Calibri" panose="020F0502020204030204" pitchFamily="34" charset="0"/>
                <a:cs typeface="Times New Roman" panose="02020603050405020304" pitchFamily="18" charset="0"/>
              </a:rPr>
              <a:t>S-a creat baza date bibliografică on-line cu peste 650 lucrări științifice și 5 link-uri</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15000"/>
              </a:lnSpc>
              <a:spcAft>
                <a:spcPts val="800"/>
              </a:spcAft>
              <a:buNone/>
            </a:pPr>
            <a:r>
              <a:rPr lang="ro-RO" sz="1800" dirty="0">
                <a:effectLst/>
                <a:latin typeface="Trebuchet MS" panose="020B0603020202020204" pitchFamily="34" charset="0"/>
                <a:ea typeface="Calibri" panose="020F0502020204030204" pitchFamily="34" charset="0"/>
                <a:cs typeface="Times New Roman" panose="02020603050405020304" pitchFamily="18" charset="0"/>
              </a:rPr>
              <a:t>S-au derulat întâlniri on-line ale celor 8 parteneri ai consorțiului în scopul clarificării acțiunilor și responsabilităţilor în cadrul proiectului, pe faze şi ani de excuţie pentru atingerea obiectivelor propuse în cadrul proiectului;</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tabLst>
                <a:tab pos="6000750" algn="l"/>
              </a:tabLst>
            </a:pPr>
            <a:r>
              <a:rPr lang="ro-RO" sz="1900" b="1" i="1" u="sng" dirty="0">
                <a:effectLst/>
                <a:latin typeface="Times New Roman" panose="02020603050405020304" pitchFamily="18" charset="0"/>
                <a:ea typeface="Calibri" panose="020F0502020204030204" pitchFamily="34" charset="0"/>
                <a:cs typeface="Times New Roman" panose="02020603050405020304" pitchFamily="18" charset="0"/>
              </a:rPr>
              <a:t>Concluziile implemntării fazei 1</a:t>
            </a:r>
          </a:p>
          <a:p>
            <a:pPr marL="0" indent="0" algn="just">
              <a:lnSpc>
                <a:spcPct val="115000"/>
              </a:lnSpc>
              <a:spcAft>
                <a:spcPts val="800"/>
              </a:spcAft>
              <a:buNone/>
              <a:tabLst>
                <a:tab pos="6000750" algn="l"/>
              </a:tabLst>
            </a:pPr>
            <a:r>
              <a:rPr lang="ro-RO" sz="1800" dirty="0">
                <a:effectLst/>
                <a:latin typeface="Trebuchet MS" panose="020B0603020202020204" pitchFamily="34" charset="0"/>
                <a:ea typeface="Calibri" panose="020F0502020204030204" pitchFamily="34" charset="0"/>
                <a:cs typeface="Times New Roman" panose="02020603050405020304" pitchFamily="18" charset="0"/>
              </a:rPr>
              <a:t>Obiectivele fazei 1 au fost realizate în totalitate, iar activităţile fazei asumate prin prezentul proiect au fost efectuate de către toți cei 8 parteneri ai acordului de colaborare, prin intermendiul echipelor de cercetare, conform planului de activitate prevăzut in contractul de finanţare.</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tabLst>
                <a:tab pos="6000750" algn="l"/>
              </a:tabLst>
            </a:pP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o-RO" dirty="0"/>
          </a:p>
        </p:txBody>
      </p:sp>
    </p:spTree>
    <p:extLst>
      <p:ext uri="{BB962C8B-B14F-4D97-AF65-F5344CB8AC3E}">
        <p14:creationId xmlns:p14="http://schemas.microsoft.com/office/powerpoint/2010/main" val="2485469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88CCD80-E98F-5FFF-76B4-FFB9E1CF2241}"/>
              </a:ext>
            </a:extLst>
          </p:cNvPr>
          <p:cNvSpPr>
            <a:spLocks noGrp="1"/>
          </p:cNvSpPr>
          <p:nvPr>
            <p:ph idx="1"/>
          </p:nvPr>
        </p:nvSpPr>
        <p:spPr>
          <a:xfrm>
            <a:off x="351692" y="253218"/>
            <a:ext cx="11840308" cy="6344530"/>
          </a:xfrm>
        </p:spPr>
        <p:txBody>
          <a:bodyPr>
            <a:normAutofit/>
          </a:bodyPr>
          <a:lstStyle/>
          <a:p>
            <a:pPr marL="0" indent="0" algn="just">
              <a:lnSpc>
                <a:spcPct val="120000"/>
              </a:lnSpc>
              <a:spcBef>
                <a:spcPts val="0"/>
              </a:spcBef>
              <a:buNone/>
              <a:tabLst>
                <a:tab pos="419100" algn="l"/>
              </a:tabLst>
            </a:pPr>
            <a:r>
              <a:rPr lang="ro-RO" sz="1800" b="1" kern="100" spc="-20" dirty="0">
                <a:latin typeface="Times New Roman" panose="02020603050405020304" pitchFamily="18" charset="0"/>
                <a:cs typeface="Times New Roman" panose="02020603050405020304" pitchFamily="18" charset="0"/>
              </a:rPr>
              <a:t>Contract finanțare : 10.1.2/12.07.2023</a:t>
            </a:r>
          </a:p>
          <a:p>
            <a:pPr marL="0" indent="0" algn="just">
              <a:lnSpc>
                <a:spcPct val="120000"/>
              </a:lnSpc>
              <a:spcBef>
                <a:spcPts val="0"/>
              </a:spcBef>
              <a:buNone/>
              <a:tabLst>
                <a:tab pos="419100" algn="l"/>
              </a:tabLst>
            </a:pPr>
            <a:r>
              <a:rPr lang="ro-RO" sz="1800" b="1" kern="100" spc="-20" dirty="0">
                <a:latin typeface="Times New Roman" panose="02020603050405020304" pitchFamily="18" charset="0"/>
                <a:cs typeface="Times New Roman" panose="02020603050405020304" pitchFamily="18" charset="0"/>
              </a:rPr>
              <a:t>Durata proiectului : 42 luni, de la 12.07.2023 până la data de 31.12.2026</a:t>
            </a:r>
          </a:p>
          <a:p>
            <a:pPr marL="0" indent="0" algn="just">
              <a:lnSpc>
                <a:spcPct val="120000"/>
              </a:lnSpc>
              <a:spcBef>
                <a:spcPts val="0"/>
              </a:spcBef>
              <a:buNone/>
              <a:tabLst>
                <a:tab pos="419100" algn="l"/>
              </a:tabLst>
            </a:pPr>
            <a:r>
              <a:rPr lang="ro-RO" sz="1800" b="1" kern="100" spc="-20" dirty="0">
                <a:latin typeface="Times New Roman" panose="02020603050405020304" pitchFamily="18" charset="0"/>
                <a:cs typeface="Times New Roman" panose="02020603050405020304" pitchFamily="18" charset="0"/>
              </a:rPr>
              <a:t>Buget : 4.000.000 lei</a:t>
            </a:r>
          </a:p>
          <a:p>
            <a:pPr marL="0" indent="0" algn="just">
              <a:lnSpc>
                <a:spcPct val="120000"/>
              </a:lnSpc>
              <a:spcBef>
                <a:spcPts val="0"/>
              </a:spcBef>
              <a:buNone/>
              <a:tabLst>
                <a:tab pos="419100" algn="l"/>
              </a:tabLst>
            </a:pPr>
            <a:endParaRPr lang="ro-RO" sz="1800" b="1" kern="100" spc="-20" dirty="0">
              <a:latin typeface="Times New Roman" panose="02020603050405020304" pitchFamily="18" charset="0"/>
              <a:cs typeface="Times New Roman" panose="02020603050405020304" pitchFamily="18" charset="0"/>
            </a:endParaRPr>
          </a:p>
          <a:p>
            <a:pPr marL="342900" lvl="0" indent="-342900" algn="just">
              <a:lnSpc>
                <a:spcPct val="120000"/>
              </a:lnSpc>
              <a:spcBef>
                <a:spcPts val="0"/>
              </a:spcBef>
              <a:buFont typeface="+mj-lt"/>
              <a:buAutoNum type="arabicPeriod"/>
            </a:pPr>
            <a:r>
              <a:rPr lang="ro-RO" sz="1800" b="1" kern="100" dirty="0">
                <a:effectLst/>
                <a:latin typeface="Times New Roman" panose="02020603050405020304" pitchFamily="18" charset="0"/>
                <a:ea typeface="Calibri" panose="020F0502020204030204" pitchFamily="34" charset="0"/>
                <a:cs typeface="Times New Roman" panose="02020603050405020304" pitchFamily="18" charset="0"/>
              </a:rPr>
              <a:t>Obiectivul general </a:t>
            </a:r>
            <a:endParaRPr lang="ro-RO"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20000"/>
              </a:lnSpc>
              <a:spcBef>
                <a:spcPts val="0"/>
              </a:spcBef>
              <a:buNone/>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Studierea particularităților genetice evolutive ale tulpinilor de virus gripal și producerea a cel puțin un produs de tip imunoprofilactic utilizabil în controlul gripei aviare și al factorilor de risc epidemiologic în România.</a:t>
            </a:r>
          </a:p>
          <a:p>
            <a:pPr marL="0" lvl="0" indent="0" algn="just">
              <a:lnSpc>
                <a:spcPct val="120000"/>
              </a:lnSpc>
              <a:spcBef>
                <a:spcPts val="0"/>
              </a:spcBef>
              <a:buNone/>
            </a:pPr>
            <a:r>
              <a:rPr lang="ro-RO" sz="1800" b="1" kern="100" dirty="0">
                <a:effectLst/>
                <a:latin typeface="Times New Roman" panose="02020603050405020304" pitchFamily="18" charset="0"/>
                <a:ea typeface="Calibri" panose="020F0502020204030204" pitchFamily="34" charset="0"/>
                <a:cs typeface="Times New Roman" panose="02020603050405020304" pitchFamily="18" charset="0"/>
              </a:rPr>
              <a:t>2.    Obiective specifice</a:t>
            </a:r>
            <a:endParaRPr lang="ro-RO"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20000"/>
              </a:lnSpc>
              <a:spcBef>
                <a:spcPts val="0"/>
              </a:spcBef>
              <a:buFont typeface="Times New Roman" panose="02020603050405020304" pitchFamily="18" charset="0"/>
              <a:buChar char="-"/>
              <a:tabLst>
                <a:tab pos="419100" algn="l"/>
              </a:tabLst>
            </a:pPr>
            <a:r>
              <a:rPr lang="ro-RO" sz="1800" kern="100" spc="-20" dirty="0">
                <a:effectLst/>
                <a:latin typeface="Times New Roman" panose="02020603050405020304" pitchFamily="18" charset="0"/>
                <a:ea typeface="Times New Roman" panose="02020603050405020304" pitchFamily="18" charset="0"/>
                <a:cs typeface="Times New Roman" panose="02020603050405020304" pitchFamily="18" charset="0"/>
              </a:rPr>
              <a:t>studierea viabilității virusului influenței aviare în furaje destinate păsărilor în urma contaminării experimentale; </a:t>
            </a:r>
            <a:endParaRPr lang="ro-RO" sz="18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20000"/>
              </a:lnSpc>
              <a:spcBef>
                <a:spcPts val="0"/>
              </a:spcBef>
              <a:buFont typeface="Times New Roman" panose="02020603050405020304" pitchFamily="18" charset="0"/>
              <a:buChar char="-"/>
              <a:tabLst>
                <a:tab pos="419100" algn="l"/>
              </a:tabLst>
            </a:pPr>
            <a:r>
              <a:rPr lang="ro-RO" sz="1800" kern="100" spc="-20" dirty="0">
                <a:effectLst/>
                <a:latin typeface="Times New Roman" panose="02020603050405020304" pitchFamily="18" charset="0"/>
                <a:ea typeface="Times New Roman" panose="02020603050405020304" pitchFamily="18" charset="0"/>
                <a:cs typeface="Times New Roman" panose="02020603050405020304" pitchFamily="18" charset="0"/>
              </a:rPr>
              <a:t>studierea riscului de infectare a păsărilor prin consum de furaje contaminate experimental cu tulpini de virus gripal; </a:t>
            </a:r>
            <a:endParaRPr lang="ro-RO" sz="1800" kern="1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20000"/>
              </a:lnSpc>
              <a:spcBef>
                <a:spcPts val="0"/>
              </a:spcBef>
              <a:buFont typeface="Times New Roman" panose="02020603050405020304" pitchFamily="18" charset="0"/>
              <a:buChar char="-"/>
              <a:tabLst>
                <a:tab pos="419100" algn="l"/>
              </a:tabLst>
            </a:pPr>
            <a:r>
              <a:rPr lang="ro-RO" sz="1800" kern="100" spc="-20" dirty="0">
                <a:effectLst/>
                <a:latin typeface="Times New Roman" panose="02020603050405020304" pitchFamily="18" charset="0"/>
                <a:ea typeface="Calibri" panose="020F0502020204030204" pitchFamily="34" charset="0"/>
                <a:cs typeface="Times New Roman" panose="02020603050405020304" pitchFamily="18" charset="0"/>
              </a:rPr>
              <a:t>studierea evoluției genetice a tulpinilor circulante de virus gripal în România, prin investigarea în focare a tuturor speciilor de animale susceptibile</a:t>
            </a:r>
            <a:endParaRPr lang="ro-RO"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20000"/>
              </a:lnSpc>
              <a:spcBef>
                <a:spcPts val="0"/>
              </a:spcBef>
              <a:buFont typeface="Times New Roman" panose="02020603050405020304" pitchFamily="18" charset="0"/>
              <a:buChar char="-"/>
              <a:tabLst>
                <a:tab pos="419100" algn="l"/>
              </a:tabLst>
            </a:pPr>
            <a:r>
              <a:rPr lang="ro-RO" sz="1800" kern="100" spc="-20" dirty="0">
                <a:effectLst/>
                <a:latin typeface="Times New Roman" panose="02020603050405020304" pitchFamily="18" charset="0"/>
                <a:ea typeface="Times New Roman" panose="02020603050405020304" pitchFamily="18" charset="0"/>
                <a:cs typeface="Times New Roman" panose="02020603050405020304" pitchFamily="18" charset="0"/>
              </a:rPr>
              <a:t>studierea determinanților de patogenitate (precum proteinele interne PB1, PB2 și altele) pe tulpinile circulante de virus gripal pentru identificarea și evaluarea posibilității de extensie a spectrului de gazde și patogenității tulpinilor virusului gripal;</a:t>
            </a:r>
            <a:endParaRPr lang="ro-RO" sz="18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20000"/>
              </a:lnSpc>
              <a:spcBef>
                <a:spcPts val="0"/>
              </a:spcBef>
              <a:buFont typeface="Times New Roman" panose="02020603050405020304" pitchFamily="18" charset="0"/>
              <a:buChar char="-"/>
              <a:tabLst>
                <a:tab pos="419100" algn="l"/>
              </a:tabLst>
            </a:pPr>
            <a:r>
              <a:rPr lang="ro-RO" sz="1800" kern="100" spc="-20" dirty="0">
                <a:effectLst/>
                <a:latin typeface="Times New Roman" panose="02020603050405020304" pitchFamily="18" charset="0"/>
                <a:ea typeface="Times New Roman" panose="02020603050405020304" pitchFamily="18" charset="0"/>
                <a:cs typeface="Times New Roman" panose="02020603050405020304" pitchFamily="18" charset="0"/>
              </a:rPr>
              <a:t>studierea comparativă, din punct de vedere genetic, a tulpinilor de virus gripal izolate în focarele de gripă aviară care au evoluat pe teritoriul României;</a:t>
            </a:r>
            <a:endParaRPr lang="ro-RO" sz="18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20000"/>
              </a:lnSpc>
              <a:spcBef>
                <a:spcPts val="0"/>
              </a:spcBef>
              <a:buFont typeface="Times New Roman" panose="02020603050405020304" pitchFamily="18" charset="0"/>
              <a:buChar char="-"/>
              <a:tabLst>
                <a:tab pos="419100" algn="l"/>
              </a:tabLst>
            </a:pPr>
            <a:r>
              <a:rPr lang="ro-RO" sz="1800" kern="100" spc="-20" dirty="0">
                <a:effectLst/>
                <a:latin typeface="Times New Roman" panose="02020603050405020304" pitchFamily="18" charset="0"/>
                <a:ea typeface="Times New Roman" panose="02020603050405020304" pitchFamily="18" charset="0"/>
                <a:cs typeface="Times New Roman" panose="02020603050405020304" pitchFamily="18" charset="0"/>
              </a:rPr>
              <a:t>prepararea a cel puțin un produs de tip imunoprofilactic (vaccin)  pentru intervenția de urgență în gripa aviară;</a:t>
            </a:r>
            <a:endParaRPr lang="ro-RO" sz="18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20000"/>
              </a:lnSpc>
              <a:spcBef>
                <a:spcPts val="0"/>
              </a:spcBef>
              <a:buFont typeface="Times New Roman" panose="02020603050405020304" pitchFamily="18" charset="0"/>
              <a:buChar char="-"/>
              <a:tabLst>
                <a:tab pos="419100" algn="l"/>
              </a:tabLst>
            </a:pPr>
            <a:r>
              <a:rPr lang="ro-RO" sz="1800" kern="100" spc="-20" dirty="0">
                <a:effectLst/>
                <a:latin typeface="Times New Roman" panose="02020603050405020304" pitchFamily="18" charset="0"/>
                <a:ea typeface="Times New Roman" panose="02020603050405020304" pitchFamily="18" charset="0"/>
                <a:cs typeface="Times New Roman" panose="02020603050405020304" pitchFamily="18" charset="0"/>
              </a:rPr>
              <a:t>studierea remanenței infecțioase a virusurilor gripale în carcasele de păsări.</a:t>
            </a:r>
            <a:endParaRPr lang="ro-RO"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08546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65C5CB-4F56-A820-EC35-32834D9AE200}"/>
              </a:ext>
            </a:extLst>
          </p:cNvPr>
          <p:cNvSpPr>
            <a:spLocks noGrp="1"/>
          </p:cNvSpPr>
          <p:nvPr>
            <p:ph idx="1"/>
          </p:nvPr>
        </p:nvSpPr>
        <p:spPr>
          <a:xfrm>
            <a:off x="295422" y="253218"/>
            <a:ext cx="11896578" cy="6414868"/>
          </a:xfrm>
        </p:spPr>
        <p:txBody>
          <a:bodyPr>
            <a:normAutofit fontScale="92500" lnSpcReduction="20000"/>
          </a:bodyPr>
          <a:lstStyle/>
          <a:p>
            <a:pPr marL="0" lvl="0" indent="0" algn="just">
              <a:lnSpc>
                <a:spcPct val="150000"/>
              </a:lnSpc>
              <a:buNone/>
            </a:pPr>
            <a:r>
              <a:rPr lang="ro-RO" sz="1800" b="1" kern="100" dirty="0">
                <a:effectLst/>
                <a:latin typeface="Trebuchet MS" panose="020B0603020202020204" pitchFamily="34" charset="0"/>
                <a:ea typeface="Calibri" panose="020F0502020204030204" pitchFamily="34" charset="0"/>
                <a:cs typeface="Times New Roman" panose="02020603050405020304" pitchFamily="18" charset="0"/>
              </a:rPr>
              <a:t>    3. Activitate prioritară</a:t>
            </a:r>
            <a:endParaRPr lang="ro-RO" sz="1800" kern="1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50000"/>
              </a:lnSpc>
              <a:buNone/>
            </a:pPr>
            <a:r>
              <a:rPr lang="ro-RO" sz="1800" kern="100" dirty="0">
                <a:effectLst/>
                <a:latin typeface="Trebuchet MS" panose="020B0603020202020204" pitchFamily="34" charset="0"/>
                <a:ea typeface="Calibri" panose="020F0502020204030204" pitchFamily="34" charset="0"/>
                <a:cs typeface="Times New Roman" panose="02020603050405020304" pitchFamily="18" charset="0"/>
              </a:rPr>
              <a:t>Supravegherea epidemiologică a efectivelor de animale prin derularea şi monitorizarea unor ample programe de prevenire şi combatere a unor boli la animale</a:t>
            </a:r>
          </a:p>
          <a:p>
            <a:pPr indent="0" algn="just">
              <a:lnSpc>
                <a:spcPct val="150000"/>
              </a:lnSpc>
              <a:buNone/>
            </a:pPr>
            <a:r>
              <a:rPr lang="ro-RO" sz="1800" b="1" kern="100" dirty="0">
                <a:effectLst/>
                <a:latin typeface="Trebuchet MS" panose="020B0603020202020204" pitchFamily="34" charset="0"/>
                <a:ea typeface="Calibri" panose="020F0502020204030204" pitchFamily="34" charset="0"/>
                <a:cs typeface="Times New Roman" panose="02020603050405020304" pitchFamily="18" charset="0"/>
              </a:rPr>
              <a:t>4. Rezultate așteptate</a:t>
            </a:r>
            <a:endParaRPr lang="ro-RO"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Times New Roman" panose="02020603050405020304" pitchFamily="18" charset="0"/>
              <a:buChar char="-"/>
              <a:tabLst>
                <a:tab pos="419100" algn="l"/>
              </a:tabLst>
            </a:pPr>
            <a:r>
              <a:rPr lang="ro-RO" sz="1800" kern="100" dirty="0">
                <a:effectLst/>
                <a:latin typeface="Trebuchet MS" panose="020B0603020202020204" pitchFamily="34" charset="0"/>
                <a:ea typeface="Times New Roman" panose="02020603050405020304" pitchFamily="18" charset="0"/>
                <a:cs typeface="Times New Roman" panose="02020603050405020304" pitchFamily="18" charset="0"/>
              </a:rPr>
              <a:t>raport privind capacitatea infecțioasă a furajelor contaminate experimental cu virusuri gripale</a:t>
            </a:r>
            <a:endParaRPr lang="ro-RO"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buFont typeface="Times New Roman" panose="02020603050405020304" pitchFamily="18" charset="0"/>
              <a:buChar char="-"/>
              <a:tabLst>
                <a:tab pos="419100" algn="l"/>
              </a:tabLst>
            </a:pPr>
            <a:r>
              <a:rPr lang="ro-RO" sz="1800" kern="100" dirty="0">
                <a:effectLst/>
                <a:latin typeface="Trebuchet MS" panose="020B0603020202020204" pitchFamily="34" charset="0"/>
                <a:ea typeface="Times New Roman" panose="02020603050405020304" pitchFamily="18" charset="0"/>
                <a:cs typeface="Times New Roman" panose="02020603050405020304" pitchFamily="18" charset="0"/>
              </a:rPr>
              <a:t>raport privind infectarea păsărilor cu tulpini de virus gripal prin consum de furaje contaminate</a:t>
            </a:r>
            <a:endParaRPr lang="ro-RO"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buFont typeface="Times New Roman" panose="02020603050405020304" pitchFamily="18" charset="0"/>
              <a:buChar char="-"/>
              <a:tabLst>
                <a:tab pos="419100" algn="l"/>
              </a:tabLst>
            </a:pPr>
            <a:r>
              <a:rPr lang="ro-RO" sz="1800" kern="100" dirty="0">
                <a:effectLst/>
                <a:latin typeface="Trebuchet MS" panose="020B0603020202020204" pitchFamily="34" charset="0"/>
                <a:ea typeface="Times New Roman" panose="02020603050405020304" pitchFamily="18" charset="0"/>
                <a:cs typeface="Times New Roman" panose="02020603050405020304" pitchFamily="18" charset="0"/>
              </a:rPr>
              <a:t>raport privind evoluția genetică a tulpinilor circulante de virus gripal în România     </a:t>
            </a:r>
            <a:endParaRPr lang="ro-RO"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buFont typeface="Times New Roman" panose="02020603050405020304" pitchFamily="18" charset="0"/>
              <a:buChar char="-"/>
              <a:tabLst>
                <a:tab pos="419100" algn="l"/>
              </a:tabLst>
            </a:pPr>
            <a:r>
              <a:rPr lang="ro-RO" sz="1800" kern="100" dirty="0">
                <a:effectLst/>
                <a:latin typeface="Trebuchet MS" panose="020B0603020202020204" pitchFamily="34" charset="0"/>
                <a:ea typeface="Times New Roman" panose="02020603050405020304" pitchFamily="18" charset="0"/>
                <a:cs typeface="Times New Roman" panose="02020603050405020304" pitchFamily="18" charset="0"/>
              </a:rPr>
              <a:t>raport privind determinantii de patogenitate (precum proteinele interne PB1, PB2 si altele) pe tulpinile circulante de virus gripal</a:t>
            </a:r>
            <a:endParaRPr lang="ro-RO"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buFont typeface="Times New Roman" panose="02020603050405020304" pitchFamily="18" charset="0"/>
              <a:buChar char="-"/>
              <a:tabLst>
                <a:tab pos="419100" algn="l"/>
              </a:tabLst>
            </a:pPr>
            <a:r>
              <a:rPr lang="ro-RO" sz="1800" kern="100" dirty="0">
                <a:effectLst/>
                <a:latin typeface="Trebuchet MS" panose="020B0603020202020204" pitchFamily="34" charset="0"/>
                <a:ea typeface="Times New Roman" panose="02020603050405020304" pitchFamily="18" charset="0"/>
                <a:cs typeface="Times New Roman" panose="02020603050405020304" pitchFamily="18" charset="0"/>
              </a:rPr>
              <a:t>raport de date privind analiza genetică a tulpinilor de virus gripal izolate în focarele de gripă aviară care au evoluat pe teritoriul României</a:t>
            </a:r>
            <a:endParaRPr lang="ro-RO"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buFont typeface="Times New Roman" panose="02020603050405020304" pitchFamily="18" charset="0"/>
              <a:buChar char="-"/>
              <a:tabLst>
                <a:tab pos="419100" algn="l"/>
              </a:tabLst>
            </a:pPr>
            <a:r>
              <a:rPr lang="ro-RO" sz="1800" kern="100" dirty="0">
                <a:effectLst/>
                <a:latin typeface="Trebuchet MS" panose="020B0603020202020204" pitchFamily="34" charset="0"/>
                <a:ea typeface="Times New Roman" panose="02020603050405020304" pitchFamily="18" charset="0"/>
                <a:cs typeface="Times New Roman" panose="02020603050405020304" pitchFamily="18" charset="0"/>
              </a:rPr>
              <a:t>raport privind obținerea unui produs imunologic destinat controlului  gripei aviare</a:t>
            </a:r>
            <a:endParaRPr lang="ro-RO"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buFont typeface="Times New Roman" panose="02020603050405020304" pitchFamily="18" charset="0"/>
              <a:buChar char="-"/>
              <a:tabLst>
                <a:tab pos="419100" algn="l"/>
              </a:tabLst>
            </a:pPr>
            <a:r>
              <a:rPr lang="ro-RO" sz="1800" kern="100" dirty="0">
                <a:effectLst/>
                <a:latin typeface="Trebuchet MS" panose="020B0603020202020204" pitchFamily="34" charset="0"/>
                <a:ea typeface="Times New Roman" panose="02020603050405020304" pitchFamily="18" charset="0"/>
                <a:cs typeface="Times New Roman" panose="02020603050405020304" pitchFamily="18" charset="0"/>
              </a:rPr>
              <a:t>cel puțin un produs de tip imunoprofilactic (vaccin)  pentru intervenția de urgență în gripa aviară</a:t>
            </a:r>
            <a:endParaRPr lang="ro-RO"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buFont typeface="Times New Roman" panose="02020603050405020304" pitchFamily="18" charset="0"/>
              <a:buChar char="-"/>
              <a:tabLst>
                <a:tab pos="419100" algn="l"/>
              </a:tabLst>
            </a:pPr>
            <a:r>
              <a:rPr lang="ro-RO" sz="1800" kern="100" dirty="0">
                <a:effectLst/>
                <a:latin typeface="Trebuchet MS" panose="020B0603020202020204" pitchFamily="34" charset="0"/>
                <a:ea typeface="Times New Roman" panose="02020603050405020304" pitchFamily="18" charset="0"/>
                <a:cs typeface="Times New Roman" panose="02020603050405020304" pitchFamily="18" charset="0"/>
              </a:rPr>
              <a:t>raport privind remanența infecțioasă a virusurilor gripale în carcasele de păsări</a:t>
            </a:r>
            <a:endParaRPr lang="ro-RO"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indent="0" algn="just">
              <a:lnSpc>
                <a:spcPct val="150000"/>
              </a:lnSpc>
              <a:buNone/>
            </a:pPr>
            <a:endParaRPr lang="ro-RO"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o-RO" dirty="0"/>
          </a:p>
        </p:txBody>
      </p:sp>
    </p:spTree>
    <p:extLst>
      <p:ext uri="{BB962C8B-B14F-4D97-AF65-F5344CB8AC3E}">
        <p14:creationId xmlns:p14="http://schemas.microsoft.com/office/powerpoint/2010/main" val="4062413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413FFD-D0C6-65D2-9440-6FC27F3D18C0}"/>
              </a:ext>
            </a:extLst>
          </p:cNvPr>
          <p:cNvSpPr>
            <a:spLocks noGrp="1"/>
          </p:cNvSpPr>
          <p:nvPr>
            <p:ph idx="1"/>
          </p:nvPr>
        </p:nvSpPr>
        <p:spPr>
          <a:xfrm>
            <a:off x="182880" y="267286"/>
            <a:ext cx="11816862" cy="6330462"/>
          </a:xfrm>
        </p:spPr>
        <p:txBody>
          <a:bodyPr>
            <a:normAutofit lnSpcReduction="10000"/>
          </a:bodyPr>
          <a:lstStyle/>
          <a:p>
            <a:pPr marL="0" indent="0">
              <a:buNone/>
            </a:pPr>
            <a:r>
              <a:rPr lang="ro-RO" sz="1800" b="1" dirty="0">
                <a:latin typeface="Trebuchet MS" panose="020B0603020202020204" pitchFamily="34" charset="0"/>
                <a:ea typeface="Calibri" panose="020F0502020204030204" pitchFamily="34" charset="0"/>
                <a:cs typeface="Times New Roman" panose="02020603050405020304" pitchFamily="18" charset="0"/>
              </a:rPr>
              <a:t>5. C</a:t>
            </a:r>
            <a:r>
              <a:rPr lang="ro-RO" sz="1800" b="1" dirty="0">
                <a:effectLst/>
                <a:latin typeface="Trebuchet MS" panose="020B0603020202020204" pitchFamily="34" charset="0"/>
                <a:ea typeface="Calibri" panose="020F0502020204030204" pitchFamily="34" charset="0"/>
                <a:cs typeface="Times New Roman" panose="02020603050405020304" pitchFamily="18" charset="0"/>
              </a:rPr>
              <a:t>onsorțiu</a:t>
            </a:r>
          </a:p>
          <a:p>
            <a:pPr marL="0" indent="0" algn="just">
              <a:lnSpc>
                <a:spcPct val="150000"/>
              </a:lnSpc>
              <a:buNone/>
            </a:pPr>
            <a:r>
              <a:rPr lang="ro-RO" sz="1800" kern="100" dirty="0">
                <a:effectLst/>
                <a:latin typeface="Trebuchet MS" panose="020B0603020202020204" pitchFamily="34" charset="0"/>
                <a:ea typeface="Calibri" panose="020F0502020204030204" pitchFamily="34" charset="0"/>
                <a:cs typeface="Times New Roman" panose="02020603050405020304" pitchFamily="18" charset="0"/>
              </a:rPr>
              <a:t>Proiectul este implementat de un consorțiu format din 8 parteneri, institute naționale de referință cu responsabilități în domeniul sănătății și bunăstării animalelor și al siguranței alimentelor, autoritatea veterinară centrală a României cu rol în reglementare și elaborare a politicilor naționale în domeniu, instituții de învățământ superior din domeniul medical veterinar, astfel: </a:t>
            </a:r>
            <a:endParaRPr lang="ro-RO"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ro-RO" sz="1800" kern="100" dirty="0">
                <a:effectLst/>
                <a:latin typeface="Trebuchet MS" panose="020B0603020202020204" pitchFamily="34" charset="0"/>
                <a:ea typeface="Calibri" panose="020F0502020204030204" pitchFamily="34" charset="0"/>
                <a:cs typeface="Times New Roman" panose="02020603050405020304" pitchFamily="18" charset="0"/>
              </a:rPr>
              <a:t>- Institutul de Diagnostic şi Sănătate Animală – coordonator al proiectului</a:t>
            </a:r>
            <a:endParaRPr lang="ro-RO"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ro-RO" sz="1800" kern="100" dirty="0">
                <a:effectLst/>
                <a:latin typeface="Trebuchet MS" panose="020B0603020202020204" pitchFamily="34" charset="0"/>
                <a:ea typeface="Calibri" panose="020F0502020204030204" pitchFamily="34" charset="0"/>
                <a:cs typeface="Times New Roman" panose="02020603050405020304" pitchFamily="18" charset="0"/>
              </a:rPr>
              <a:t>- Autoritatea Natională Sanitară Veterinară și pentru Siguranța Alimentelor – partener 1</a:t>
            </a:r>
            <a:endParaRPr lang="ro-RO"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ro-RO" sz="1800" kern="100" dirty="0">
                <a:effectLst/>
                <a:latin typeface="Trebuchet MS" panose="020B0603020202020204" pitchFamily="34" charset="0"/>
                <a:ea typeface="Calibri" panose="020F0502020204030204" pitchFamily="34" charset="0"/>
                <a:cs typeface="Times New Roman" panose="02020603050405020304" pitchFamily="18" charset="0"/>
              </a:rPr>
              <a:t>- Institutul de Igienă și Sănătate Publică Veterinară – partener 2</a:t>
            </a:r>
            <a:endParaRPr lang="ro-RO"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ro-RO" sz="1800" kern="100" dirty="0">
                <a:effectLst/>
                <a:latin typeface="Trebuchet MS" panose="020B0603020202020204" pitchFamily="34" charset="0"/>
                <a:ea typeface="Calibri" panose="020F0502020204030204" pitchFamily="34" charset="0"/>
                <a:cs typeface="Times New Roman" panose="02020603050405020304" pitchFamily="18" charset="0"/>
              </a:rPr>
              <a:t>- Universitatea de Științe Agronomice și Medicină Veterinară din București  - partener 3</a:t>
            </a:r>
            <a:endParaRPr lang="ro-RO"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ro-RO" sz="1800" kern="100" dirty="0">
                <a:effectLst/>
                <a:latin typeface="Trebuchet MS" panose="020B0603020202020204" pitchFamily="34" charset="0"/>
                <a:ea typeface="Calibri" panose="020F0502020204030204" pitchFamily="34" charset="0"/>
                <a:cs typeface="Times New Roman" panose="02020603050405020304" pitchFamily="18" charset="0"/>
              </a:rPr>
              <a:t>- Universitatea de Științe Agricole și Medicină Veterinară Cluj-Napoca – partener 4</a:t>
            </a:r>
            <a:endParaRPr lang="ro-RO"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ro-RO" sz="1800" kern="100" dirty="0">
                <a:effectLst/>
                <a:latin typeface="Trebuchet MS" panose="020B0603020202020204" pitchFamily="34" charset="0"/>
                <a:ea typeface="Calibri" panose="020F0502020204030204" pitchFamily="34" charset="0"/>
                <a:cs typeface="Times New Roman" panose="02020603050405020304" pitchFamily="18" charset="0"/>
              </a:rPr>
              <a:t>- Universitatea pentru Științele Vieții ”Ion Ionescu de la Brad” din Iași – partener 5</a:t>
            </a:r>
            <a:endParaRPr lang="ro-RO"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ro-RO" sz="1800" kern="100" dirty="0">
                <a:effectLst/>
                <a:latin typeface="Trebuchet MS" panose="020B0603020202020204" pitchFamily="34" charset="0"/>
                <a:ea typeface="Calibri" panose="020F0502020204030204" pitchFamily="34" charset="0"/>
                <a:cs typeface="Times New Roman" panose="02020603050405020304" pitchFamily="18" charset="0"/>
              </a:rPr>
              <a:t>- Universitatea de Științele Vieții “Regele Mihai I” din Timișoara – partener 6</a:t>
            </a:r>
            <a:endParaRPr lang="ro-RO"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ro-RO" sz="1800" kern="100" dirty="0">
                <a:effectLst/>
                <a:latin typeface="Trebuchet MS" panose="020B0603020202020204" pitchFamily="34" charset="0"/>
                <a:ea typeface="Calibri" panose="020F0502020204030204" pitchFamily="34" charset="0"/>
                <a:cs typeface="Times New Roman" panose="02020603050405020304" pitchFamily="18" charset="0"/>
              </a:rPr>
              <a:t>- Universitatea TRANSILVANIA din Brașov – partener 7 </a:t>
            </a:r>
            <a:endParaRPr lang="ro-RO"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o-RO" dirty="0"/>
          </a:p>
        </p:txBody>
      </p:sp>
    </p:spTree>
    <p:extLst>
      <p:ext uri="{BB962C8B-B14F-4D97-AF65-F5344CB8AC3E}">
        <p14:creationId xmlns:p14="http://schemas.microsoft.com/office/powerpoint/2010/main" val="1609834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9DCB0A-F457-4DD3-B6D8-250CDB30272D}"/>
              </a:ext>
            </a:extLst>
          </p:cNvPr>
          <p:cNvSpPr>
            <a:spLocks noGrp="1"/>
          </p:cNvSpPr>
          <p:nvPr>
            <p:ph idx="1"/>
          </p:nvPr>
        </p:nvSpPr>
        <p:spPr>
          <a:xfrm>
            <a:off x="196948" y="154745"/>
            <a:ext cx="11859064" cy="6583680"/>
          </a:xfrm>
        </p:spPr>
        <p:txBody>
          <a:bodyPr/>
          <a:lstStyle/>
          <a:p>
            <a:pPr marL="0" indent="0">
              <a:lnSpc>
                <a:spcPct val="150000"/>
              </a:lnSpc>
              <a:spcBef>
                <a:spcPts val="0"/>
              </a:spcBef>
              <a:buNone/>
            </a:pPr>
            <a:r>
              <a:rPr lang="ro-RO" sz="1800" b="1" kern="100" dirty="0">
                <a:effectLst/>
                <a:latin typeface="Times New Roman" panose="02020603050405020304" pitchFamily="18" charset="0"/>
                <a:ea typeface="Calibri" panose="020F0502020204030204" pitchFamily="34" charset="0"/>
                <a:cs typeface="Times New Roman" panose="02020603050405020304" pitchFamily="18" charset="0"/>
              </a:rPr>
              <a:t>Coordonatorul Proiectului  - </a:t>
            </a:r>
            <a:r>
              <a:rPr lang="ro-RO" sz="1800" b="1" dirty="0">
                <a:effectLst/>
                <a:latin typeface="Times New Roman" panose="02020603050405020304" pitchFamily="18" charset="0"/>
                <a:ea typeface="Calibri" panose="020F0502020204030204" pitchFamily="34" charset="0"/>
                <a:cs typeface="Times New Roman" panose="02020603050405020304" pitchFamily="18" charset="0"/>
              </a:rPr>
              <a:t>Institutul de Diagnostic şi Sănătate Animală</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1800" b="1" dirty="0">
                <a:effectLst/>
                <a:latin typeface="Times New Roman" panose="02020603050405020304" pitchFamily="18" charset="0"/>
                <a:ea typeface="Calibri" panose="020F0502020204030204" pitchFamily="34" charset="0"/>
                <a:cs typeface="Times New Roman" panose="02020603050405020304" pitchFamily="18" charset="0"/>
              </a:rPr>
              <a:t>IDSA</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 instituţie publică cu personalitate juridică, ce funcţionează ca autoritate de referinţă la nivel naţional în probleme de diagnostic şi supraveghere medical veterinară, sănătate şi bunăstare animală şi medicină legală veterinară</a:t>
            </a:r>
          </a:p>
          <a:p>
            <a:pPr marL="0" indent="0">
              <a:lnSpc>
                <a:spcPct val="150000"/>
              </a:lnSpc>
              <a:spcBef>
                <a:spcPts val="0"/>
              </a:spcBef>
              <a:buNone/>
            </a:pPr>
            <a:r>
              <a:rPr lang="ro-RO" sz="1800" b="1" kern="100" dirty="0">
                <a:effectLst/>
                <a:latin typeface="Times New Roman" panose="02020603050405020304" pitchFamily="18" charset="0"/>
                <a:ea typeface="Calibri" panose="020F0502020204030204" pitchFamily="34" charset="0"/>
                <a:cs typeface="Times New Roman" panose="02020603050405020304" pitchFamily="18" charset="0"/>
              </a:rPr>
              <a:t>Director de proiect: </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Conf. univ. dr. Florica BĂRBUCEANU</a:t>
            </a:r>
          </a:p>
          <a:p>
            <a:pPr marL="0" indent="0">
              <a:lnSpc>
                <a:spcPct val="150000"/>
              </a:lnSpc>
              <a:spcBef>
                <a:spcPts val="0"/>
              </a:spcBef>
              <a:buNone/>
            </a:pPr>
            <a:endParaRPr lang="ro-RO"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r>
              <a:rPr lang="ro-RO" sz="1800" b="1" dirty="0">
                <a:latin typeface="Times New Roman" panose="02020603050405020304" pitchFamily="18" charset="0"/>
                <a:cs typeface="Times New Roman" panose="02020603050405020304" pitchFamily="18" charset="0"/>
              </a:rPr>
              <a:t>Partener 1  - Autoritatea Natională Sanitară Veterinară și pentru Siguranța Alimentelor – </a:t>
            </a:r>
            <a:r>
              <a:rPr lang="ro-RO" sz="1800" dirty="0">
                <a:latin typeface="Times New Roman" panose="02020603050405020304" pitchFamily="18" charset="0"/>
                <a:cs typeface="Times New Roman" panose="02020603050405020304" pitchFamily="18" charset="0"/>
              </a:rPr>
              <a:t>autoritaea veterinară centrală a României, care coordonează tehnic şi administrativ întreaga activitate a serviciilor sanitar-veterinare şi pentru siguranţa alimentelor, organizează şi controlează efectuarea activităţilor publice sanitar-veterinare şi pentru siguranţa alimentelor</a:t>
            </a:r>
          </a:p>
          <a:p>
            <a:pPr marL="0" indent="0" algn="just">
              <a:lnSpc>
                <a:spcPct val="150000"/>
              </a:lnSpc>
              <a:spcBef>
                <a:spcPts val="0"/>
              </a:spcBef>
              <a:buNone/>
            </a:pPr>
            <a:r>
              <a:rPr lang="ro-RO" sz="1800" b="1" dirty="0">
                <a:latin typeface="Times New Roman" panose="02020603050405020304" pitchFamily="18" charset="0"/>
                <a:cs typeface="Times New Roman" panose="02020603050405020304" pitchFamily="18" charset="0"/>
              </a:rPr>
              <a:t>Responsabil proiect:  </a:t>
            </a:r>
            <a:r>
              <a:rPr lang="ro-RO" sz="1800" dirty="0">
                <a:latin typeface="Times New Roman" panose="02020603050405020304" pitchFamily="18" charset="0"/>
                <a:cs typeface="Times New Roman" panose="02020603050405020304" pitchFamily="18" charset="0"/>
              </a:rPr>
              <a:t>Dr. Maricica CHIRIAC</a:t>
            </a:r>
          </a:p>
          <a:p>
            <a:pPr marL="0" indent="0" algn="just">
              <a:lnSpc>
                <a:spcPct val="150000"/>
              </a:lnSpc>
              <a:spcBef>
                <a:spcPts val="0"/>
              </a:spcBef>
              <a:buNone/>
            </a:pPr>
            <a:endParaRPr lang="ro-RO" sz="18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ro-RO" sz="1800" b="1" kern="100" dirty="0">
                <a:latin typeface="Times New Roman" panose="02020603050405020304" pitchFamily="18" charset="0"/>
                <a:ea typeface="Calibri" panose="020F0502020204030204" pitchFamily="34" charset="0"/>
                <a:cs typeface="Times New Roman" panose="02020603050405020304" pitchFamily="18" charset="0"/>
              </a:rPr>
              <a:t>Partener 2 - </a:t>
            </a:r>
            <a:r>
              <a:rPr lang="ro-RO" sz="1800" b="1" kern="100" dirty="0">
                <a:effectLst/>
                <a:latin typeface="Times New Roman" panose="02020603050405020304" pitchFamily="18" charset="0"/>
                <a:ea typeface="Calibri" panose="020F0502020204030204" pitchFamily="34" charset="0"/>
                <a:cs typeface="Times New Roman" panose="02020603050405020304" pitchFamily="18" charset="0"/>
              </a:rPr>
              <a:t>Institutul de Igienă și Sănătate Publică Veterinară </a:t>
            </a:r>
            <a:r>
              <a:rPr lang="ro-RO"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instituţie publică cu personalitate juridică ce funcţionează ca institutul de referinţă în domeniul controlului de laborator al produselor alimentare (alimente de origine animală şi nonanimală) şi a hranei pentru animale ş</a:t>
            </a:r>
            <a:endParaRPr lang="ro-RO"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r>
              <a:rPr lang="ro-RO" sz="1800" b="1" dirty="0">
                <a:latin typeface="Times New Roman" panose="02020603050405020304" pitchFamily="18" charset="0"/>
                <a:cs typeface="Times New Roman" panose="02020603050405020304" pitchFamily="18" charset="0"/>
              </a:rPr>
              <a:t>Responsabil proiect: </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Dr. Laurentiu Mihai CIUPESCU</a:t>
            </a:r>
          </a:p>
          <a:p>
            <a:pPr marL="0" indent="0" algn="just">
              <a:lnSpc>
                <a:spcPct val="150000"/>
              </a:lnSpc>
              <a:spcBef>
                <a:spcPts val="0"/>
              </a:spcBef>
              <a:buNone/>
            </a:pPr>
            <a:endParaRPr lang="ro-RO" sz="1800" b="1" dirty="0">
              <a:latin typeface="Times New Roman" panose="02020603050405020304" pitchFamily="18" charset="0"/>
              <a:cs typeface="Times New Roman" panose="02020603050405020304" pitchFamily="18" charset="0"/>
            </a:endParaRPr>
          </a:p>
          <a:p>
            <a:pPr algn="just">
              <a:lnSpc>
                <a:spcPct val="150000"/>
              </a:lnSpc>
            </a:pPr>
            <a:endParaRPr lang="ro-RO"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50000"/>
              </a:lnSpc>
              <a:buNone/>
            </a:pPr>
            <a:endParaRPr lang="ro-RO" dirty="0"/>
          </a:p>
        </p:txBody>
      </p:sp>
    </p:spTree>
    <p:extLst>
      <p:ext uri="{BB962C8B-B14F-4D97-AF65-F5344CB8AC3E}">
        <p14:creationId xmlns:p14="http://schemas.microsoft.com/office/powerpoint/2010/main" val="3721578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F5BC5C-F3A1-FCC1-6EF9-9E27770F2939}"/>
              </a:ext>
            </a:extLst>
          </p:cNvPr>
          <p:cNvSpPr>
            <a:spLocks noGrp="1"/>
          </p:cNvSpPr>
          <p:nvPr>
            <p:ph idx="1"/>
          </p:nvPr>
        </p:nvSpPr>
        <p:spPr>
          <a:xfrm>
            <a:off x="239151" y="211014"/>
            <a:ext cx="11732455" cy="6646985"/>
          </a:xfrm>
        </p:spPr>
        <p:txBody>
          <a:bodyPr>
            <a:normAutofit/>
          </a:bodyPr>
          <a:lstStyle/>
          <a:p>
            <a:pPr marL="0" indent="0" algn="just">
              <a:lnSpc>
                <a:spcPct val="150000"/>
              </a:lnSpc>
              <a:spcBef>
                <a:spcPts val="0"/>
              </a:spcBef>
              <a:buNone/>
            </a:pPr>
            <a:r>
              <a:rPr lang="ro-RO" sz="2000" b="1" kern="100" dirty="0">
                <a:latin typeface="Times New Roman" panose="02020603050405020304" pitchFamily="18" charset="0"/>
                <a:ea typeface="Calibri" panose="020F0502020204030204" pitchFamily="34" charset="0"/>
                <a:cs typeface="Times New Roman" panose="02020603050405020304" pitchFamily="18" charset="0"/>
              </a:rPr>
              <a:t>Partener 3 </a:t>
            </a:r>
            <a:r>
              <a:rPr lang="ro-RO" sz="2000" b="1" kern="100" dirty="0">
                <a:effectLst/>
                <a:latin typeface="Times New Roman" panose="02020603050405020304" pitchFamily="18" charset="0"/>
                <a:ea typeface="Calibri" panose="020F0502020204030204" pitchFamily="34" charset="0"/>
                <a:cs typeface="Times New Roman" panose="02020603050405020304" pitchFamily="18" charset="0"/>
              </a:rPr>
              <a:t>- Universitatea de Științe Agronomice și Medicină Veterinară din București  </a:t>
            </a:r>
            <a:r>
              <a:rPr lang="ro-RO"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2000" dirty="0">
                <a:effectLst/>
                <a:latin typeface="Times New Roman" panose="02020603050405020304" pitchFamily="18" charset="0"/>
                <a:ea typeface="Calibri" panose="020F0502020204030204" pitchFamily="34" charset="0"/>
                <a:cs typeface="Times New Roman" panose="02020603050405020304" pitchFamily="18" charset="0"/>
              </a:rPr>
              <a:t>instituţie specializată în învăţământul superior agronomic şi medical veterinar</a:t>
            </a:r>
            <a:endParaRPr lang="ro-RO"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r>
              <a:rPr lang="ro-RO" sz="2000" b="1" dirty="0">
                <a:latin typeface="Times New Roman" panose="02020603050405020304" pitchFamily="18" charset="0"/>
                <a:cs typeface="Times New Roman" panose="02020603050405020304" pitchFamily="18" charset="0"/>
              </a:rPr>
              <a:t>Responsabil proiect: </a:t>
            </a:r>
            <a:r>
              <a:rPr lang="ro-RO" sz="2000" dirty="0">
                <a:effectLst/>
                <a:latin typeface="Times New Roman" panose="02020603050405020304" pitchFamily="18" charset="0"/>
                <a:ea typeface="Calibri" panose="020F0502020204030204" pitchFamily="34" charset="0"/>
                <a:cs typeface="Times New Roman" panose="02020603050405020304" pitchFamily="18" charset="0"/>
              </a:rPr>
              <a:t>Șef lucrări dr. Maria Rodica GURĂU</a:t>
            </a:r>
          </a:p>
          <a:p>
            <a:pPr marL="0" indent="0" algn="just">
              <a:lnSpc>
                <a:spcPct val="150000"/>
              </a:lnSpc>
              <a:spcBef>
                <a:spcPts val="0"/>
              </a:spcBef>
              <a:buNone/>
            </a:pPr>
            <a:endParaRPr lang="ro-RO"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r>
              <a:rPr lang="ro-RO" sz="2000" b="1" kern="100" dirty="0">
                <a:latin typeface="Times New Roman" panose="02020603050405020304" pitchFamily="18" charset="0"/>
                <a:ea typeface="Calibri" panose="020F0502020204030204" pitchFamily="34" charset="0"/>
                <a:cs typeface="Times New Roman" panose="02020603050405020304" pitchFamily="18" charset="0"/>
              </a:rPr>
              <a:t>Partener 4 -</a:t>
            </a:r>
            <a:r>
              <a:rPr lang="ro-RO" sz="2000" b="1" kern="100" dirty="0">
                <a:effectLst/>
                <a:latin typeface="Times New Roman" panose="02020603050405020304" pitchFamily="18" charset="0"/>
                <a:ea typeface="Calibri" panose="020F0502020204030204" pitchFamily="34" charset="0"/>
                <a:cs typeface="Times New Roman" panose="02020603050405020304" pitchFamily="18" charset="0"/>
              </a:rPr>
              <a:t> Universitatea de Științe Agricole și Medicină Veterinară Cluj-Napoca  </a:t>
            </a:r>
            <a:r>
              <a:rPr lang="ro-RO"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2000" dirty="0">
                <a:effectLst/>
                <a:latin typeface="Times New Roman" panose="02020603050405020304" pitchFamily="18" charset="0"/>
                <a:ea typeface="Calibri" panose="020F0502020204030204" pitchFamily="34" charset="0"/>
                <a:cs typeface="Times New Roman" panose="02020603050405020304" pitchFamily="18" charset="0"/>
              </a:rPr>
              <a:t>instituţie specializată în învăţământul superior agronomic şi medical veterinar</a:t>
            </a:r>
            <a:endParaRPr lang="ro-RO"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r>
              <a:rPr lang="ro-RO" sz="2000" b="1" dirty="0">
                <a:latin typeface="Times New Roman" panose="02020603050405020304" pitchFamily="18" charset="0"/>
                <a:cs typeface="Times New Roman" panose="02020603050405020304" pitchFamily="18" charset="0"/>
              </a:rPr>
              <a:t>Responsabil proiect: </a:t>
            </a:r>
            <a:r>
              <a:rPr lang="ro-RO" sz="2000" b="1" dirty="0">
                <a:effectLst/>
                <a:latin typeface="Times New Roman" panose="02020603050405020304" pitchFamily="18" charset="0"/>
                <a:ea typeface="Calibri" panose="020F0502020204030204" pitchFamily="34" charset="0"/>
                <a:cs typeface="Times New Roman" panose="02020603050405020304" pitchFamily="18" charset="0"/>
              </a:rPr>
              <a:t>Prof. Dr. Nicodim FIȚ</a:t>
            </a:r>
          </a:p>
          <a:p>
            <a:pPr marL="0" indent="0" algn="just">
              <a:lnSpc>
                <a:spcPct val="150000"/>
              </a:lnSpc>
              <a:spcBef>
                <a:spcPts val="0"/>
              </a:spcBef>
              <a:buNone/>
            </a:pPr>
            <a:endParaRPr lang="ro-RO"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r>
              <a:rPr lang="ro-RO" sz="2000" b="1" kern="100" dirty="0">
                <a:latin typeface="Times New Roman" panose="02020603050405020304" pitchFamily="18" charset="0"/>
                <a:ea typeface="Calibri" panose="020F0502020204030204" pitchFamily="34" charset="0"/>
                <a:cs typeface="Times New Roman" panose="02020603050405020304" pitchFamily="18" charset="0"/>
              </a:rPr>
              <a:t>Partener 5 </a:t>
            </a:r>
            <a:r>
              <a:rPr lang="ro-RO" sz="2000" b="1" kern="100" dirty="0">
                <a:effectLst/>
                <a:latin typeface="Times New Roman" panose="02020603050405020304" pitchFamily="18" charset="0"/>
                <a:ea typeface="Calibri" panose="020F0502020204030204" pitchFamily="34" charset="0"/>
                <a:cs typeface="Times New Roman" panose="02020603050405020304" pitchFamily="18" charset="0"/>
              </a:rPr>
              <a:t>- Universitatea pentru Științele Vieții ”Ion Ionescu de la Brad” din Iași </a:t>
            </a:r>
            <a:r>
              <a:rPr lang="ro-RO"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2000" dirty="0">
                <a:effectLst/>
                <a:latin typeface="Times New Roman" panose="02020603050405020304" pitchFamily="18" charset="0"/>
                <a:ea typeface="Calibri" panose="020F0502020204030204" pitchFamily="34" charset="0"/>
                <a:cs typeface="Times New Roman" panose="02020603050405020304" pitchFamily="18" charset="0"/>
              </a:rPr>
              <a:t>instituţie specializată în învăţământul superior agronomic şi medical veterinar</a:t>
            </a:r>
            <a:endParaRPr lang="ro-RO"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r>
              <a:rPr lang="ro-RO" sz="2000" b="1" dirty="0">
                <a:latin typeface="Times New Roman" panose="02020603050405020304" pitchFamily="18" charset="0"/>
                <a:cs typeface="Times New Roman" panose="02020603050405020304" pitchFamily="18" charset="0"/>
              </a:rPr>
              <a:t>Responsabil proiect: </a:t>
            </a:r>
            <a:r>
              <a:rPr lang="ro-RO" sz="2000" b="1" dirty="0">
                <a:effectLst/>
                <a:latin typeface="Times New Roman" panose="02020603050405020304" pitchFamily="18" charset="0"/>
                <a:ea typeface="Calibri" panose="020F0502020204030204" pitchFamily="34" charset="0"/>
                <a:cs typeface="Times New Roman" panose="02020603050405020304" pitchFamily="18" charset="0"/>
              </a:rPr>
              <a:t>Prof. dr. Mihai MAREȘ</a:t>
            </a:r>
            <a:r>
              <a:rPr lang="ro-RO" sz="20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o-RO"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6677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068008-6C81-6250-6CA5-7849C60A4E52}"/>
              </a:ext>
            </a:extLst>
          </p:cNvPr>
          <p:cNvSpPr>
            <a:spLocks noGrp="1"/>
          </p:cNvSpPr>
          <p:nvPr>
            <p:ph idx="1"/>
          </p:nvPr>
        </p:nvSpPr>
        <p:spPr>
          <a:xfrm>
            <a:off x="239151" y="281354"/>
            <a:ext cx="11746523" cy="6260123"/>
          </a:xfrm>
        </p:spPr>
        <p:txBody>
          <a:bodyPr/>
          <a:lstStyle/>
          <a:p>
            <a:pPr marL="0" indent="0" algn="just">
              <a:lnSpc>
                <a:spcPct val="150000"/>
              </a:lnSpc>
              <a:buNone/>
            </a:pPr>
            <a:r>
              <a:rPr lang="ro-RO" sz="2000" b="1" kern="100" dirty="0">
                <a:latin typeface="Times New Roman" panose="02020603050405020304" pitchFamily="18" charset="0"/>
                <a:ea typeface="Calibri" panose="020F0502020204030204" pitchFamily="34" charset="0"/>
                <a:cs typeface="Times New Roman" panose="02020603050405020304" pitchFamily="18" charset="0"/>
              </a:rPr>
              <a:t>Partener 6 </a:t>
            </a:r>
            <a:r>
              <a:rPr lang="ro-RO" sz="2000" b="1" kern="100" dirty="0">
                <a:effectLst/>
                <a:latin typeface="Times New Roman" panose="02020603050405020304" pitchFamily="18" charset="0"/>
                <a:ea typeface="Calibri" panose="020F0502020204030204" pitchFamily="34" charset="0"/>
                <a:cs typeface="Times New Roman" panose="02020603050405020304" pitchFamily="18" charset="0"/>
              </a:rPr>
              <a:t>- Universitatea de Științele Vieții “Regele Mihai I” din Timișoara </a:t>
            </a:r>
            <a:r>
              <a:rPr lang="ro-RO"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2000" dirty="0">
                <a:effectLst/>
                <a:latin typeface="Times New Roman" panose="02020603050405020304" pitchFamily="18" charset="0"/>
                <a:ea typeface="Calibri" panose="020F0502020204030204" pitchFamily="34" charset="0"/>
                <a:cs typeface="Times New Roman" panose="02020603050405020304" pitchFamily="18" charset="0"/>
              </a:rPr>
              <a:t>instituţie specializată în învăţământul superior agronomic şi medical veterinar</a:t>
            </a:r>
          </a:p>
          <a:p>
            <a:pPr marL="0" indent="0" algn="just">
              <a:lnSpc>
                <a:spcPct val="150000"/>
              </a:lnSpc>
              <a:buNone/>
            </a:pPr>
            <a:r>
              <a:rPr lang="ro-RO" sz="2000" b="1" dirty="0">
                <a:latin typeface="Times New Roman" panose="02020603050405020304" pitchFamily="18" charset="0"/>
                <a:cs typeface="Times New Roman" panose="02020603050405020304" pitchFamily="18" charset="0"/>
              </a:rPr>
              <a:t>Responsabil proiect: </a:t>
            </a:r>
            <a:r>
              <a:rPr lang="ro-RO" sz="2000" dirty="0">
                <a:effectLst/>
                <a:latin typeface="Times New Roman" panose="02020603050405020304" pitchFamily="18" charset="0"/>
                <a:ea typeface="Calibri" panose="020F0502020204030204" pitchFamily="34" charset="0"/>
                <a:cs typeface="Times New Roman" panose="02020603050405020304" pitchFamily="18" charset="0"/>
              </a:rPr>
              <a:t>Șef lucr. dr. Ionica Mihaela IANCU</a:t>
            </a:r>
            <a:endParaRPr lang="ro-RO"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buNone/>
            </a:pPr>
            <a:r>
              <a:rPr lang="ro-RO" sz="2000" kern="100" dirty="0">
                <a:latin typeface="Times New Roman" panose="02020603050405020304" pitchFamily="18" charset="0"/>
                <a:ea typeface="Calibri" panose="020F0502020204030204" pitchFamily="34" charset="0"/>
                <a:cs typeface="Times New Roman" panose="02020603050405020304" pitchFamily="18" charset="0"/>
              </a:rPr>
              <a:t>Partener 7  </a:t>
            </a:r>
            <a:r>
              <a:rPr lang="ro-RO" sz="2000" kern="100" dirty="0">
                <a:effectLst/>
                <a:latin typeface="Times New Roman" panose="02020603050405020304" pitchFamily="18" charset="0"/>
                <a:ea typeface="Calibri" panose="020F0502020204030204" pitchFamily="34" charset="0"/>
                <a:cs typeface="Times New Roman" panose="02020603050405020304" pitchFamily="18" charset="0"/>
              </a:rPr>
              <a:t>- Universitatea TRANSILVANIA din Brașov -  </a:t>
            </a:r>
            <a:r>
              <a:rPr lang="ro-RO" sz="2000" dirty="0">
                <a:effectLst/>
                <a:latin typeface="Times New Roman" panose="02020603050405020304" pitchFamily="18" charset="0"/>
                <a:ea typeface="Calibri" panose="020F0502020204030204" pitchFamily="34" charset="0"/>
                <a:cs typeface="Times New Roman" panose="02020603050405020304" pitchFamily="18" charset="0"/>
              </a:rPr>
              <a:t>instituţie de învăţământ</a:t>
            </a:r>
            <a:endParaRPr lang="ro-RO"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buNone/>
            </a:pPr>
            <a:r>
              <a:rPr lang="ro-RO" sz="2000" b="1" dirty="0">
                <a:latin typeface="Times New Roman" panose="02020603050405020304" pitchFamily="18" charset="0"/>
                <a:cs typeface="Times New Roman" panose="02020603050405020304" pitchFamily="18" charset="0"/>
              </a:rPr>
              <a:t>Responsabil proiect: </a:t>
            </a:r>
            <a:r>
              <a:rPr lang="ro-RO" sz="2000" dirty="0">
                <a:effectLst/>
                <a:latin typeface="Times New Roman" panose="02020603050405020304" pitchFamily="18" charset="0"/>
                <a:ea typeface="Times New Roman" panose="02020603050405020304" pitchFamily="18" charset="0"/>
                <a:cs typeface="Times New Roman" panose="02020603050405020304" pitchFamily="18" charset="0"/>
              </a:rPr>
              <a:t>Conf. dr. ing. Mirabela Ioana LUPU </a:t>
            </a:r>
          </a:p>
          <a:p>
            <a:pPr marL="0" indent="0" algn="just">
              <a:lnSpc>
                <a:spcPct val="150000"/>
              </a:lnSpc>
              <a:buNone/>
            </a:pPr>
            <a:endParaRPr lang="ro-RO" sz="2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ro-RO" dirty="0"/>
          </a:p>
        </p:txBody>
      </p:sp>
    </p:spTree>
    <p:extLst>
      <p:ext uri="{BB962C8B-B14F-4D97-AF65-F5344CB8AC3E}">
        <p14:creationId xmlns:p14="http://schemas.microsoft.com/office/powerpoint/2010/main" val="2487344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B3BF2-9136-C311-09CB-A5CCE8941A78}"/>
              </a:ext>
            </a:extLst>
          </p:cNvPr>
          <p:cNvSpPr>
            <a:spLocks noGrp="1"/>
          </p:cNvSpPr>
          <p:nvPr>
            <p:ph type="title"/>
          </p:nvPr>
        </p:nvSpPr>
        <p:spPr>
          <a:xfrm>
            <a:off x="422031" y="365126"/>
            <a:ext cx="10931769" cy="1154185"/>
          </a:xfrm>
        </p:spPr>
        <p:txBody>
          <a:bodyPr>
            <a:normAutofit/>
          </a:bodyPr>
          <a:lstStyle/>
          <a:p>
            <a:pPr>
              <a:lnSpc>
                <a:spcPct val="115000"/>
              </a:lnSpc>
              <a:spcAft>
                <a:spcPts val="800"/>
              </a:spcAft>
              <a:tabLst>
                <a:tab pos="6000750" algn="l"/>
              </a:tabLst>
            </a:pPr>
            <a:r>
              <a:rPr lang="ro-RO" sz="1800" b="1" i="1" dirty="0">
                <a:effectLst/>
                <a:latin typeface="Times New Roman" panose="02020603050405020304" pitchFamily="18" charset="0"/>
                <a:ea typeface="Calibri" panose="020F0502020204030204" pitchFamily="34" charset="0"/>
                <a:cs typeface="Times New Roman" panose="02020603050405020304" pitchFamily="18" charset="0"/>
              </a:rPr>
              <a:t>Faza: nr. 1 - Documentare privind activitățile prevăzute în proiect, achiziția de echipamente și consumabile necesare inițierii cercetărilor privind tulpinile virusului gripei aviare</a:t>
            </a:r>
            <a:br>
              <a:rPr lang="ro-RO" sz="1800" dirty="0">
                <a:effectLst/>
                <a:latin typeface="Times New Roman" panose="02020603050405020304" pitchFamily="18" charset="0"/>
                <a:ea typeface="Calibri" panose="020F0502020204030204" pitchFamily="34" charset="0"/>
                <a:cs typeface="Times New Roman" panose="02020603050405020304" pitchFamily="18" charset="0"/>
              </a:rPr>
            </a:br>
            <a:r>
              <a:rPr lang="ro-RO" sz="1800" b="1" i="1" dirty="0">
                <a:effectLst/>
                <a:latin typeface="Times New Roman" panose="02020603050405020304" pitchFamily="18" charset="0"/>
                <a:ea typeface="Calibri" panose="020F0502020204030204" pitchFamily="34" charset="0"/>
                <a:cs typeface="Times New Roman" panose="02020603050405020304" pitchFamily="18" charset="0"/>
              </a:rPr>
              <a:t>Termen raportare:</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1800" b="1" i="1" dirty="0">
                <a:effectLst/>
                <a:latin typeface="Times New Roman" panose="02020603050405020304" pitchFamily="18" charset="0"/>
                <a:ea typeface="Calibri" panose="020F0502020204030204" pitchFamily="34" charset="0"/>
                <a:cs typeface="Times New Roman" panose="02020603050405020304" pitchFamily="18" charset="0"/>
              </a:rPr>
              <a:t>31.10.2023</a:t>
            </a:r>
            <a:endParaRPr lang="ro-RO"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33E5902-F3E8-2CC1-CE2F-E36AFA780288}"/>
              </a:ext>
            </a:extLst>
          </p:cNvPr>
          <p:cNvSpPr>
            <a:spLocks noGrp="1"/>
          </p:cNvSpPr>
          <p:nvPr>
            <p:ph idx="1"/>
          </p:nvPr>
        </p:nvSpPr>
        <p:spPr>
          <a:xfrm>
            <a:off x="295422" y="1825624"/>
            <a:ext cx="11493304" cy="4772123"/>
          </a:xfrm>
        </p:spPr>
        <p:txBody>
          <a:bodyPr>
            <a:normAutofit fontScale="85000" lnSpcReduction="10000"/>
          </a:bodyPr>
          <a:lstStyle/>
          <a:p>
            <a:pPr marL="0" indent="0" algn="just">
              <a:lnSpc>
                <a:spcPct val="115000"/>
              </a:lnSpc>
              <a:spcAft>
                <a:spcPts val="800"/>
              </a:spcAft>
              <a:buNone/>
              <a:tabLst>
                <a:tab pos="6000750" algn="l"/>
              </a:tabLst>
            </a:pPr>
            <a:r>
              <a:rPr lang="ro-RO" sz="1800" b="1" i="1" u="sng" dirty="0">
                <a:effectLst/>
                <a:latin typeface="Times New Roman" panose="02020603050405020304" pitchFamily="18" charset="0"/>
                <a:ea typeface="Calibri" panose="020F0502020204030204" pitchFamily="34" charset="0"/>
                <a:cs typeface="Times New Roman" panose="02020603050405020304" pitchFamily="18" charset="0"/>
              </a:rPr>
              <a:t>Obiectivele fazei</a:t>
            </a:r>
            <a:endParaRPr lang="ro-RO"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Aft>
                <a:spcPts val="800"/>
              </a:spcAft>
              <a:buNone/>
              <a:tabLst>
                <a:tab pos="600075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Obiectiv nr.1 ”Documentarea științifică în scopul implementarii proiectului” Obiectiv nr. 2 ”Achiziție de echipamente, consumabile și servicii”</a:t>
            </a:r>
          </a:p>
          <a:p>
            <a:pPr marL="0" indent="0" algn="just">
              <a:lnSpc>
                <a:spcPct val="115000"/>
              </a:lnSpc>
              <a:spcAft>
                <a:spcPts val="800"/>
              </a:spcAft>
              <a:buNone/>
              <a:tabLst>
                <a:tab pos="600075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Obiectiv nr. 3 ”Pagina web dedicată proiectului”</a:t>
            </a:r>
          </a:p>
          <a:p>
            <a:pPr marL="0" indent="0" algn="just">
              <a:lnSpc>
                <a:spcPct val="115000"/>
              </a:lnSpc>
              <a:spcAft>
                <a:spcPts val="800"/>
              </a:spcAft>
              <a:buNone/>
              <a:tabLst>
                <a:tab pos="600075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Obiectiv nr. 4 ”Baza date bibliografică on-line”</a:t>
            </a:r>
          </a:p>
          <a:p>
            <a:pPr marL="0" indent="0" algn="just">
              <a:lnSpc>
                <a:spcPct val="115000"/>
              </a:lnSpc>
              <a:spcAft>
                <a:spcPts val="800"/>
              </a:spcAft>
              <a:buNone/>
              <a:tabLst>
                <a:tab pos="600075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Obiectiv nr. 5 ”Raport financiar” </a:t>
            </a:r>
          </a:p>
          <a:p>
            <a:pPr marL="0" indent="0">
              <a:buNone/>
            </a:pPr>
            <a:r>
              <a:rPr lang="ro-RO" sz="1800" b="1" i="1" u="sng" dirty="0">
                <a:effectLst/>
                <a:latin typeface="Times New Roman" panose="02020603050405020304" pitchFamily="18" charset="0"/>
                <a:ea typeface="Calibri" panose="020F0502020204030204" pitchFamily="34" charset="0"/>
                <a:cs typeface="Times New Roman" panose="02020603050405020304" pitchFamily="18" charset="0"/>
              </a:rPr>
              <a:t>Rezultate fazei</a:t>
            </a:r>
          </a:p>
          <a:p>
            <a:pPr marL="0" indent="0" algn="just">
              <a:lnSpc>
                <a:spcPct val="115000"/>
              </a:lnSpc>
              <a:spcAft>
                <a:spcPts val="800"/>
              </a:spcAft>
              <a:buNone/>
              <a:tabLst>
                <a:tab pos="600075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1. raport tehnic de fază privind documentarea științifică în scopul implementării proiectului </a:t>
            </a:r>
          </a:p>
          <a:p>
            <a:pPr marL="0" indent="0" algn="just">
              <a:lnSpc>
                <a:spcPct val="115000"/>
              </a:lnSpc>
              <a:spcAft>
                <a:spcPts val="800"/>
              </a:spcAft>
              <a:buNone/>
              <a:tabLst>
                <a:tab pos="600075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2. raport de  achiziție de echipamente, consumabile și servicii</a:t>
            </a:r>
          </a:p>
          <a:p>
            <a:pPr marL="0" indent="0" algn="just">
              <a:lnSpc>
                <a:spcPct val="115000"/>
              </a:lnSpc>
              <a:spcAft>
                <a:spcPts val="800"/>
              </a:spcAft>
              <a:buNone/>
              <a:tabLst>
                <a:tab pos="600075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3. pagina web dedicată proiectului</a:t>
            </a:r>
          </a:p>
          <a:p>
            <a:pPr marL="0" indent="0" algn="just">
              <a:lnSpc>
                <a:spcPct val="115000"/>
              </a:lnSpc>
              <a:spcAft>
                <a:spcPts val="800"/>
              </a:spcAft>
              <a:buNone/>
              <a:tabLst>
                <a:tab pos="600075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4. baza date bibliografică on-line</a:t>
            </a:r>
          </a:p>
          <a:p>
            <a:pPr marL="0" indent="0">
              <a:buNone/>
            </a:pPr>
            <a:endParaRPr lang="ro-RO" dirty="0"/>
          </a:p>
        </p:txBody>
      </p:sp>
    </p:spTree>
    <p:extLst>
      <p:ext uri="{BB962C8B-B14F-4D97-AF65-F5344CB8AC3E}">
        <p14:creationId xmlns:p14="http://schemas.microsoft.com/office/powerpoint/2010/main" val="3651349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B82B4D-AB25-89EA-A6D2-E4B510D4E6C3}"/>
              </a:ext>
            </a:extLst>
          </p:cNvPr>
          <p:cNvSpPr>
            <a:spLocks noGrp="1"/>
          </p:cNvSpPr>
          <p:nvPr>
            <p:ph idx="1"/>
          </p:nvPr>
        </p:nvSpPr>
        <p:spPr>
          <a:xfrm>
            <a:off x="239151" y="281354"/>
            <a:ext cx="11774658" cy="6372664"/>
          </a:xfrm>
        </p:spPr>
        <p:txBody>
          <a:bodyPr/>
          <a:lstStyle/>
          <a:p>
            <a:pPr marL="0" indent="0">
              <a:buNone/>
            </a:pPr>
            <a:r>
              <a:rPr lang="ro-RO" sz="1800" b="1" i="1" u="sng" dirty="0">
                <a:effectLst/>
                <a:latin typeface="Times New Roman" panose="02020603050405020304" pitchFamily="18" charset="0"/>
                <a:ea typeface="Calibri" panose="020F0502020204030204" pitchFamily="34" charset="0"/>
                <a:cs typeface="Times New Roman" panose="02020603050405020304" pitchFamily="18" charset="0"/>
              </a:rPr>
              <a:t>Rezumatul fazei</a:t>
            </a:r>
            <a:endParaRPr lang="ro-RO"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Studierea particularităților genetice evolutive ale tulpinilor de virus gripal constituie o premiză a creșterii eficienței combaterii gripei aviare în vederea dobândirii și menținerii statutului de țară liberă de gripă aviară. </a:t>
            </a:r>
          </a:p>
          <a:p>
            <a:pPr marL="0" indent="0" algn="just">
              <a:lnSpc>
                <a:spcPct val="115000"/>
              </a:lnSpc>
              <a:spcAft>
                <a:spcPts val="800"/>
              </a:spcAft>
              <a:buNone/>
              <a:tabLst>
                <a:tab pos="6000750" algn="l"/>
              </a:tabLst>
            </a:pPr>
            <a:r>
              <a:rPr lang="ro-RO" sz="1800" b="1" i="1" u="sng" dirty="0">
                <a:latin typeface="Times New Roman" panose="02020603050405020304" pitchFamily="18" charset="0"/>
                <a:cs typeface="Times New Roman" panose="02020603050405020304" pitchFamily="18" charset="0"/>
              </a:rPr>
              <a:t>Activități desfășurate pentru realizarea </a:t>
            </a:r>
          </a:p>
          <a:p>
            <a:pPr marL="0" indent="0" algn="just">
              <a:lnSpc>
                <a:spcPct val="115000"/>
              </a:lnSpc>
              <a:spcAft>
                <a:spcPts val="800"/>
              </a:spcAft>
              <a:buNone/>
              <a:tabLst>
                <a:tab pos="6000750" algn="l"/>
              </a:tabLst>
            </a:pPr>
            <a:r>
              <a:rPr lang="ro-RO" sz="1800" b="1" i="1" u="sng" dirty="0">
                <a:latin typeface="Times New Roman" panose="02020603050405020304" pitchFamily="18" charset="0"/>
                <a:cs typeface="Times New Roman" panose="02020603050405020304" pitchFamily="18" charset="0"/>
              </a:rPr>
              <a:t>Obiectiv nr.1 ”Documentarea științifică în scopul implementarii proiectului”</a:t>
            </a:r>
          </a:p>
          <a:p>
            <a:pPr marL="0" indent="0" algn="just">
              <a:lnSpc>
                <a:spcPct val="115000"/>
              </a:lnSpc>
              <a:spcAft>
                <a:spcPts val="800"/>
              </a:spcAft>
              <a:buNone/>
              <a:tabLst>
                <a:tab pos="6000750" algn="l"/>
              </a:tabLst>
            </a:pPr>
            <a:r>
              <a:rPr lang="ro-RO" sz="1800" dirty="0">
                <a:latin typeface="Times New Roman" panose="02020603050405020304" pitchFamily="18" charset="0"/>
                <a:cs typeface="Times New Roman" panose="02020603050405020304" pitchFamily="18" charset="0"/>
              </a:rPr>
              <a:t>Studierea literaturii de specialitate și documentarea în scopul implementării activităților ulterioare ale proiectului a avut drept scop documentarea privind:  </a:t>
            </a:r>
          </a:p>
          <a:p>
            <a:pPr marL="742950" lvl="1" indent="-285750" algn="just">
              <a:lnSpc>
                <a:spcPct val="115000"/>
              </a:lnSpc>
              <a:buFont typeface="+mj-lt"/>
              <a:buAutoNum type="arabicPeriod"/>
              <a:tabLst>
                <a:tab pos="6000750" algn="l"/>
              </a:tabLst>
            </a:pPr>
            <a:r>
              <a:rPr lang="en-US" sz="1800" dirty="0" err="1">
                <a:latin typeface="Times New Roman" panose="02020603050405020304" pitchFamily="18" charset="0"/>
                <a:cs typeface="Times New Roman" panose="02020603050405020304" pitchFamily="18" charset="0"/>
              </a:rPr>
              <a:t>capacitatea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infecțioasă</a:t>
            </a:r>
            <a:r>
              <a:rPr lang="en-US" sz="1800" dirty="0">
                <a:latin typeface="Times New Roman" panose="02020603050405020304" pitchFamily="18" charset="0"/>
                <a:cs typeface="Times New Roman" panose="02020603050405020304" pitchFamily="18" charset="0"/>
              </a:rPr>
              <a:t> a </a:t>
            </a:r>
            <a:r>
              <a:rPr lang="en-US" sz="1800" dirty="0" err="1">
                <a:latin typeface="Times New Roman" panose="02020603050405020304" pitchFamily="18" charset="0"/>
                <a:cs typeface="Times New Roman" panose="02020603050405020304" pitchFamily="18" charset="0"/>
              </a:rPr>
              <a:t>furajelor</a:t>
            </a:r>
            <a:r>
              <a:rPr lang="en-US" sz="1800" dirty="0">
                <a:latin typeface="Times New Roman" panose="02020603050405020304" pitchFamily="18" charset="0"/>
                <a:cs typeface="Times New Roman" panose="02020603050405020304" pitchFamily="18" charset="0"/>
              </a:rPr>
              <a:t> contaminate experimental cu </a:t>
            </a:r>
            <a:r>
              <a:rPr lang="en-US" sz="1800" dirty="0" err="1">
                <a:latin typeface="Times New Roman" panose="02020603050405020304" pitchFamily="18" charset="0"/>
                <a:cs typeface="Times New Roman" panose="02020603050405020304" pitchFamily="18" charset="0"/>
              </a:rPr>
              <a:t>virusuri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gripale</a:t>
            </a:r>
            <a:r>
              <a:rPr lang="en-US" sz="1800" dirty="0">
                <a:latin typeface="Times New Roman" panose="02020603050405020304" pitchFamily="18" charset="0"/>
                <a:cs typeface="Times New Roman" panose="02020603050405020304" pitchFamily="18" charset="0"/>
              </a:rPr>
              <a:t>  </a:t>
            </a:r>
            <a:endParaRPr lang="ro-RO" sz="1800" dirty="0">
              <a:latin typeface="Times New Roman" panose="02020603050405020304" pitchFamily="18" charset="0"/>
              <a:cs typeface="Times New Roman" panose="02020603050405020304" pitchFamily="18" charset="0"/>
            </a:endParaRPr>
          </a:p>
          <a:p>
            <a:pPr marL="742950" lvl="1" indent="-285750" algn="just">
              <a:lnSpc>
                <a:spcPct val="115000"/>
              </a:lnSpc>
              <a:buFont typeface="+mj-lt"/>
              <a:buAutoNum type="arabicPeriod"/>
              <a:tabLst>
                <a:tab pos="6000750" algn="l"/>
              </a:tabLst>
            </a:pPr>
            <a:r>
              <a:rPr lang="en-US" sz="1800" dirty="0" err="1">
                <a:latin typeface="Times New Roman" panose="02020603050405020304" pitchFamily="18" charset="0"/>
                <a:cs typeface="Times New Roman" panose="02020603050405020304" pitchFamily="18" charset="0"/>
              </a:rPr>
              <a:t>produsele</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imunologice</a:t>
            </a:r>
            <a:r>
              <a:rPr lang="en-US" sz="1800" dirty="0">
                <a:latin typeface="Times New Roman" panose="02020603050405020304" pitchFamily="18" charset="0"/>
                <a:cs typeface="Times New Roman" panose="02020603050405020304" pitchFamily="18" charset="0"/>
              </a:rPr>
              <a:t> destinate </a:t>
            </a:r>
            <a:r>
              <a:rPr lang="en-US" sz="1800" dirty="0" err="1">
                <a:latin typeface="Times New Roman" panose="02020603050405020304" pitchFamily="18" charset="0"/>
                <a:cs typeface="Times New Roman" panose="02020603050405020304" pitchFamily="18" charset="0"/>
              </a:rPr>
              <a:t>controlului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gripei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aviare</a:t>
            </a:r>
            <a:endParaRPr lang="ro-RO" sz="1800" dirty="0">
              <a:latin typeface="Times New Roman" panose="02020603050405020304" pitchFamily="18" charset="0"/>
              <a:cs typeface="Times New Roman" panose="02020603050405020304" pitchFamily="18" charset="0"/>
            </a:endParaRPr>
          </a:p>
          <a:p>
            <a:pPr marL="742950" lvl="1" indent="-285750" algn="just">
              <a:lnSpc>
                <a:spcPct val="115000"/>
              </a:lnSpc>
              <a:buFont typeface="+mj-lt"/>
              <a:buAutoNum type="arabicPeriod"/>
              <a:tabLst>
                <a:tab pos="6000750" algn="l"/>
              </a:tabLst>
            </a:pPr>
            <a:r>
              <a:rPr lang="en-US" sz="1800" dirty="0" err="1">
                <a:latin typeface="Times New Roman" panose="02020603050405020304" pitchFamily="18" charset="0"/>
                <a:cs typeface="Times New Roman" panose="02020603050405020304" pitchFamily="18" charset="0"/>
              </a:rPr>
              <a:t>evoluția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genetică</a:t>
            </a:r>
            <a:r>
              <a:rPr lang="en-US" sz="1800" dirty="0">
                <a:latin typeface="Times New Roman" panose="02020603050405020304" pitchFamily="18" charset="0"/>
                <a:cs typeface="Times New Roman" panose="02020603050405020304" pitchFamily="18" charset="0"/>
              </a:rPr>
              <a:t> a </a:t>
            </a:r>
            <a:r>
              <a:rPr lang="en-US" sz="1800" dirty="0" err="1">
                <a:latin typeface="Times New Roman" panose="02020603050405020304" pitchFamily="18" charset="0"/>
                <a:cs typeface="Times New Roman" panose="02020603050405020304" pitchFamily="18" charset="0"/>
              </a:rPr>
              <a:t>tulpinilor</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circulante</a:t>
            </a:r>
            <a:r>
              <a:rPr lang="en-US" sz="1800" dirty="0">
                <a:latin typeface="Times New Roman" panose="02020603050405020304" pitchFamily="18" charset="0"/>
                <a:cs typeface="Times New Roman" panose="02020603050405020304" pitchFamily="18" charset="0"/>
              </a:rPr>
              <a:t> de virus </a:t>
            </a:r>
            <a:r>
              <a:rPr lang="en-US" sz="1800" dirty="0" err="1">
                <a:latin typeface="Times New Roman" panose="02020603050405020304" pitchFamily="18" charset="0"/>
                <a:cs typeface="Times New Roman" panose="02020603050405020304" pitchFamily="18" charset="0"/>
              </a:rPr>
              <a:t>gripal</a:t>
            </a:r>
            <a:endParaRPr lang="ro-RO" sz="1800" dirty="0">
              <a:latin typeface="Times New Roman" panose="02020603050405020304" pitchFamily="18" charset="0"/>
              <a:cs typeface="Times New Roman" panose="02020603050405020304" pitchFamily="18" charset="0"/>
            </a:endParaRPr>
          </a:p>
          <a:p>
            <a:pPr marL="742950" lvl="1" indent="-285750" algn="just">
              <a:lnSpc>
                <a:spcPct val="115000"/>
              </a:lnSpc>
              <a:buFont typeface="+mj-lt"/>
              <a:buAutoNum type="arabicPeriod"/>
              <a:tabLst>
                <a:tab pos="6000750" algn="l"/>
              </a:tabLst>
            </a:pPr>
            <a:r>
              <a:rPr lang="en-US" sz="1800" dirty="0" err="1">
                <a:latin typeface="Times New Roman" panose="02020603050405020304" pitchFamily="18" charset="0"/>
                <a:cs typeface="Times New Roman" panose="02020603050405020304" pitchFamily="18" charset="0"/>
              </a:rPr>
              <a:t>posibilitatea</a:t>
            </a:r>
            <a:r>
              <a:rPr lang="en-US" sz="1800" dirty="0">
                <a:latin typeface="Times New Roman" panose="02020603050405020304" pitchFamily="18" charset="0"/>
                <a:cs typeface="Times New Roman" panose="02020603050405020304" pitchFamily="18" charset="0"/>
              </a:rPr>
              <a:t> de </a:t>
            </a:r>
            <a:r>
              <a:rPr lang="en-US" sz="1800" dirty="0" err="1">
                <a:latin typeface="Times New Roman" panose="02020603050405020304" pitchFamily="18" charset="0"/>
                <a:cs typeface="Times New Roman" panose="02020603050405020304" pitchFamily="18" charset="0"/>
              </a:rPr>
              <a:t>infectare</a:t>
            </a:r>
            <a:r>
              <a:rPr lang="en-US" sz="1800" dirty="0">
                <a:latin typeface="Times New Roman" panose="02020603050405020304" pitchFamily="18" charset="0"/>
                <a:cs typeface="Times New Roman" panose="02020603050405020304" pitchFamily="18" charset="0"/>
              </a:rPr>
              <a:t> a </a:t>
            </a:r>
            <a:r>
              <a:rPr lang="en-US" sz="1800" dirty="0" err="1">
                <a:latin typeface="Times New Roman" panose="02020603050405020304" pitchFamily="18" charset="0"/>
                <a:cs typeface="Times New Roman" panose="02020603050405020304" pitchFamily="18" charset="0"/>
              </a:rPr>
              <a:t>păsărilor</a:t>
            </a:r>
            <a:r>
              <a:rPr lang="en-US" sz="1800" dirty="0">
                <a:latin typeface="Times New Roman" panose="02020603050405020304" pitchFamily="18" charset="0"/>
                <a:cs typeface="Times New Roman" panose="02020603050405020304" pitchFamily="18" charset="0"/>
              </a:rPr>
              <a:t> cu </a:t>
            </a:r>
            <a:r>
              <a:rPr lang="en-US" sz="1800" dirty="0" err="1">
                <a:latin typeface="Times New Roman" panose="02020603050405020304" pitchFamily="18" charset="0"/>
                <a:cs typeface="Times New Roman" panose="02020603050405020304" pitchFamily="18" charset="0"/>
              </a:rPr>
              <a:t>tulpini</a:t>
            </a:r>
            <a:r>
              <a:rPr lang="en-US" sz="1800" dirty="0">
                <a:latin typeface="Times New Roman" panose="02020603050405020304" pitchFamily="18" charset="0"/>
                <a:cs typeface="Times New Roman" panose="02020603050405020304" pitchFamily="18" charset="0"/>
              </a:rPr>
              <a:t> de virus </a:t>
            </a:r>
            <a:r>
              <a:rPr lang="en-US" sz="1800" dirty="0" err="1">
                <a:latin typeface="Times New Roman" panose="02020603050405020304" pitchFamily="18" charset="0"/>
                <a:cs typeface="Times New Roman" panose="02020603050405020304" pitchFamily="18" charset="0"/>
              </a:rPr>
              <a:t>gripal</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prin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consum</a:t>
            </a:r>
            <a:r>
              <a:rPr lang="en-US" sz="1800" dirty="0">
                <a:latin typeface="Times New Roman" panose="02020603050405020304" pitchFamily="18" charset="0"/>
                <a:cs typeface="Times New Roman" panose="02020603050405020304" pitchFamily="18" charset="0"/>
              </a:rPr>
              <a:t> de </a:t>
            </a:r>
            <a:r>
              <a:rPr lang="en-US" sz="1800" dirty="0" err="1">
                <a:latin typeface="Times New Roman" panose="02020603050405020304" pitchFamily="18" charset="0"/>
                <a:cs typeface="Times New Roman" panose="02020603050405020304" pitchFamily="18" charset="0"/>
              </a:rPr>
              <a:t>furaje</a:t>
            </a:r>
            <a:r>
              <a:rPr lang="en-US" sz="1800" dirty="0">
                <a:latin typeface="Times New Roman" panose="02020603050405020304" pitchFamily="18" charset="0"/>
                <a:cs typeface="Times New Roman" panose="02020603050405020304" pitchFamily="18" charset="0"/>
              </a:rPr>
              <a:t> contaminate experimental      </a:t>
            </a:r>
            <a:endParaRPr lang="ro-RO" sz="1800" dirty="0">
              <a:latin typeface="Times New Roman" panose="02020603050405020304" pitchFamily="18" charset="0"/>
              <a:cs typeface="Times New Roman" panose="02020603050405020304" pitchFamily="18" charset="0"/>
            </a:endParaRPr>
          </a:p>
          <a:p>
            <a:pPr marL="742950" lvl="1" indent="-285750" algn="just">
              <a:lnSpc>
                <a:spcPct val="115000"/>
              </a:lnSpc>
              <a:buFont typeface="+mj-lt"/>
              <a:buAutoNum type="arabicPeriod"/>
              <a:tabLst>
                <a:tab pos="6000750" algn="l"/>
              </a:tabLst>
            </a:pPr>
            <a:r>
              <a:rPr lang="en-US" sz="1800" dirty="0" err="1">
                <a:latin typeface="Times New Roman" panose="02020603050405020304" pitchFamily="18" charset="0"/>
                <a:cs typeface="Times New Roman" panose="02020603050405020304" pitchFamily="18" charset="0"/>
              </a:rPr>
              <a:t>remanența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infecțioasă</a:t>
            </a:r>
            <a:r>
              <a:rPr lang="en-US" sz="1800" dirty="0">
                <a:latin typeface="Times New Roman" panose="02020603050405020304" pitchFamily="18" charset="0"/>
                <a:cs typeface="Times New Roman" panose="02020603050405020304" pitchFamily="18" charset="0"/>
              </a:rPr>
              <a:t> a </a:t>
            </a:r>
            <a:r>
              <a:rPr lang="en-US" sz="1800" dirty="0" err="1">
                <a:latin typeface="Times New Roman" panose="02020603050405020304" pitchFamily="18" charset="0"/>
                <a:cs typeface="Times New Roman" panose="02020603050405020304" pitchFamily="18" charset="0"/>
              </a:rPr>
              <a:t>virusurilor</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gripale</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în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carcasele</a:t>
            </a:r>
            <a:r>
              <a:rPr lang="en-US" sz="1800" dirty="0">
                <a:latin typeface="Times New Roman" panose="02020603050405020304" pitchFamily="18" charset="0"/>
                <a:cs typeface="Times New Roman" panose="02020603050405020304" pitchFamily="18" charset="0"/>
              </a:rPr>
              <a:t> de </a:t>
            </a:r>
            <a:r>
              <a:rPr lang="en-US" sz="1800" dirty="0" err="1">
                <a:latin typeface="Times New Roman" panose="02020603050405020304" pitchFamily="18" charset="0"/>
                <a:cs typeface="Times New Roman" panose="02020603050405020304" pitchFamily="18" charset="0"/>
              </a:rPr>
              <a:t>păsări</a:t>
            </a:r>
            <a:endParaRPr lang="ro-RO" sz="1800" dirty="0">
              <a:latin typeface="Times New Roman" panose="02020603050405020304" pitchFamily="18" charset="0"/>
              <a:cs typeface="Times New Roman" panose="02020603050405020304" pitchFamily="18" charset="0"/>
            </a:endParaRPr>
          </a:p>
          <a:p>
            <a:pPr marL="742950" lvl="1" indent="-285750" algn="just">
              <a:lnSpc>
                <a:spcPct val="115000"/>
              </a:lnSpc>
              <a:buFont typeface="+mj-lt"/>
              <a:buAutoNum type="arabicPeriod"/>
              <a:tabLst>
                <a:tab pos="6000750" algn="l"/>
              </a:tabLst>
            </a:pPr>
            <a:r>
              <a:rPr lang="en-US" sz="1800" dirty="0" err="1">
                <a:latin typeface="Times New Roman" panose="02020603050405020304" pitchFamily="18" charset="0"/>
                <a:cs typeface="Times New Roman" panose="02020603050405020304" pitchFamily="18" charset="0"/>
              </a:rPr>
              <a:t>determinanții</a:t>
            </a:r>
            <a:r>
              <a:rPr lang="en-US" sz="1800" dirty="0">
                <a:latin typeface="Times New Roman" panose="02020603050405020304" pitchFamily="18" charset="0"/>
                <a:cs typeface="Times New Roman" panose="02020603050405020304" pitchFamily="18" charset="0"/>
              </a:rPr>
              <a:t> de </a:t>
            </a:r>
            <a:r>
              <a:rPr lang="en-US" sz="1800" dirty="0" err="1">
                <a:latin typeface="Times New Roman" panose="02020603050405020304" pitchFamily="18" charset="0"/>
                <a:cs typeface="Times New Roman" panose="02020603050405020304" pitchFamily="18" charset="0"/>
              </a:rPr>
              <a:t>patogenitate</a:t>
            </a:r>
            <a:endParaRPr lang="ro-RO" sz="1800" dirty="0">
              <a:latin typeface="Times New Roman" panose="02020603050405020304" pitchFamily="18" charset="0"/>
              <a:cs typeface="Times New Roman" panose="02020603050405020304" pitchFamily="18" charset="0"/>
            </a:endParaRPr>
          </a:p>
          <a:p>
            <a:pPr marL="742950" lvl="1" indent="-285750" algn="just">
              <a:lnSpc>
                <a:spcPct val="115000"/>
              </a:lnSpc>
              <a:buFont typeface="+mj-lt"/>
              <a:buAutoNum type="arabicPeriod"/>
              <a:tabLst>
                <a:tab pos="6000750" algn="l"/>
              </a:tabLst>
            </a:pPr>
            <a:r>
              <a:rPr lang="en-US" sz="1800" dirty="0" err="1">
                <a:latin typeface="Times New Roman" panose="02020603050405020304" pitchFamily="18" charset="0"/>
                <a:cs typeface="Times New Roman" panose="02020603050405020304" pitchFamily="18" charset="0"/>
              </a:rPr>
              <a:t>genetica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comparativă</a:t>
            </a:r>
            <a:r>
              <a:rPr lang="en-US" sz="1800" dirty="0">
                <a:latin typeface="Times New Roman" panose="02020603050405020304" pitchFamily="18" charset="0"/>
                <a:cs typeface="Times New Roman" panose="02020603050405020304" pitchFamily="18" charset="0"/>
              </a:rPr>
              <a:t> a </a:t>
            </a:r>
            <a:r>
              <a:rPr lang="en-US" sz="1800" dirty="0" err="1">
                <a:latin typeface="Times New Roman" panose="02020603050405020304" pitchFamily="18" charset="0"/>
                <a:cs typeface="Times New Roman" panose="02020603050405020304" pitchFamily="18" charset="0"/>
              </a:rPr>
              <a:t>tulpinilor</a:t>
            </a:r>
            <a:r>
              <a:rPr lang="en-US" sz="1800" dirty="0">
                <a:latin typeface="Times New Roman" panose="02020603050405020304" pitchFamily="18" charset="0"/>
                <a:cs typeface="Times New Roman" panose="02020603050405020304" pitchFamily="18" charset="0"/>
              </a:rPr>
              <a:t> de virus </a:t>
            </a:r>
            <a:r>
              <a:rPr lang="en-US" sz="1800" dirty="0" err="1">
                <a:latin typeface="Times New Roman" panose="02020603050405020304" pitchFamily="18" charset="0"/>
                <a:cs typeface="Times New Roman" panose="02020603050405020304" pitchFamily="18" charset="0"/>
              </a:rPr>
              <a:t>gripal</a:t>
            </a:r>
            <a:r>
              <a:rPr lang="en-US" sz="1800" dirty="0">
                <a:latin typeface="Times New Roman" panose="02020603050405020304" pitchFamily="18" charset="0"/>
                <a:cs typeface="Times New Roman" panose="02020603050405020304" pitchFamily="18" charset="0"/>
              </a:rPr>
              <a:t>      </a:t>
            </a:r>
            <a:endParaRPr lang="ro-RO" sz="1800" dirty="0">
              <a:latin typeface="Times New Roman" panose="02020603050405020304" pitchFamily="18" charset="0"/>
              <a:cs typeface="Times New Roman" panose="02020603050405020304" pitchFamily="18" charset="0"/>
            </a:endParaRPr>
          </a:p>
          <a:p>
            <a:pPr marL="0" indent="0">
              <a:buNone/>
            </a:pPr>
            <a:endParaRPr lang="ro-RO" dirty="0"/>
          </a:p>
        </p:txBody>
      </p:sp>
    </p:spTree>
    <p:extLst>
      <p:ext uri="{BB962C8B-B14F-4D97-AF65-F5344CB8AC3E}">
        <p14:creationId xmlns:p14="http://schemas.microsoft.com/office/powerpoint/2010/main" val="42350881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TotalTime>
  <Words>2257</Words>
  <Application>Microsoft Office PowerPoint</Application>
  <PresentationFormat>Widescreen</PresentationFormat>
  <Paragraphs>127</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Times New Roman</vt:lpstr>
      <vt:lpstr>Trebuchet MS</vt:lpstr>
      <vt:lpstr>Office Theme</vt:lpstr>
      <vt:lpstr>Planul Sectorial pentru cercetare-dezvoltare din domeniul agricol şi de dezvoltare rurală al Ministerului Agriculturii şi Dezvoltării Rurale, pe anii 2023-2026, "Agricultură şi Dezvoltare Rurală - ADER 2026", aprobat prin Ordinul nr. 146/2023</vt:lpstr>
      <vt:lpstr>PowerPoint Presentation</vt:lpstr>
      <vt:lpstr>PowerPoint Presentation</vt:lpstr>
      <vt:lpstr>PowerPoint Presentation</vt:lpstr>
      <vt:lpstr>PowerPoint Presentation</vt:lpstr>
      <vt:lpstr>PowerPoint Presentation</vt:lpstr>
      <vt:lpstr>PowerPoint Presentation</vt:lpstr>
      <vt:lpstr>Faza: nr. 1 - Documentare privind activitățile prevăzute în proiect, achiziția de echipamente și consumabile necesare inițierii cercetărilor privind tulpinile virusului gripei aviare Termen raportare: 31.10.2023</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Planul Sectorial pentru cercetare-dezvoltare din domeniul agricol şi de dezvoltare rurală al Ministerului Agriculturii şi Dezvoltării Rurale, pe anii 2023-2026, "Agricultură şi Dezvoltare Rurală - ADER 2026", aprobat prin Ordinul nr. 146/2023</dc:title>
  <dc:creator>Clara Vasilescu</dc:creator>
  <cp:lastModifiedBy>Clara Vasilescu</cp:lastModifiedBy>
  <cp:revision>9</cp:revision>
  <dcterms:created xsi:type="dcterms:W3CDTF">2023-10-31T11:02:52Z</dcterms:created>
  <dcterms:modified xsi:type="dcterms:W3CDTF">2023-11-02T10:17:21Z</dcterms:modified>
</cp:coreProperties>
</file>