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83" r:id="rId2"/>
    <p:sldId id="282" r:id="rId3"/>
    <p:sldId id="267" r:id="rId4"/>
    <p:sldId id="291" r:id="rId5"/>
    <p:sldId id="292" r:id="rId6"/>
    <p:sldId id="293" r:id="rId7"/>
    <p:sldId id="269" r:id="rId8"/>
    <p:sldId id="273" r:id="rId9"/>
    <p:sldId id="294" r:id="rId10"/>
    <p:sldId id="295" r:id="rId11"/>
    <p:sldId id="299" r:id="rId12"/>
    <p:sldId id="270" r:id="rId13"/>
    <p:sldId id="274" r:id="rId14"/>
    <p:sldId id="276" r:id="rId15"/>
    <p:sldId id="297" r:id="rId16"/>
    <p:sldId id="281"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878" autoAdjust="0"/>
  </p:normalViewPr>
  <p:slideViewPr>
    <p:cSldViewPr snapToGrid="0">
      <p:cViewPr varScale="1">
        <p:scale>
          <a:sx n="94" d="100"/>
          <a:sy n="94" d="100"/>
        </p:scale>
        <p:origin x="8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4EDB39B-B5BF-42EA-890A-55049B31A81B}" type="datetimeFigureOut">
              <a:rPr lang="en-US" smtClean="0"/>
              <a:t>9/5/25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D225942-4A4E-4AD4-BC72-1327BE07F2AB}" type="slidenum">
              <a:rPr lang="en-US" smtClean="0"/>
              <a:t>‹#›</a:t>
            </a:fld>
            <a:endParaRPr lang="en-US"/>
          </a:p>
        </p:txBody>
      </p:sp>
    </p:spTree>
    <p:extLst>
      <p:ext uri="{BB962C8B-B14F-4D97-AF65-F5344CB8AC3E}">
        <p14:creationId xmlns:p14="http://schemas.microsoft.com/office/powerpoint/2010/main" val="3538084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DF7DB-2B38-7772-607E-DEB3A3863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FD27CF-F2C4-6AB5-76F5-C3C028DDE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7F05C9-BE18-3251-E5F9-AE9F0B2571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279E8C-DC68-EB34-DA59-5C0344B9A40E}"/>
              </a:ext>
            </a:extLst>
          </p:cNvPr>
          <p:cNvSpPr>
            <a:spLocks noGrp="1"/>
          </p:cNvSpPr>
          <p:nvPr>
            <p:ph type="sldNum" sz="quarter" idx="5"/>
          </p:nvPr>
        </p:nvSpPr>
        <p:spPr/>
        <p:txBody>
          <a:bodyPr/>
          <a:lstStyle/>
          <a:p>
            <a:fld id="{9D225942-4A4E-4AD4-BC72-1327BE07F2AB}" type="slidenum">
              <a:rPr lang="en-US" smtClean="0"/>
              <a:t>11</a:t>
            </a:fld>
            <a:endParaRPr lang="en-US"/>
          </a:p>
        </p:txBody>
      </p:sp>
    </p:spTree>
    <p:extLst>
      <p:ext uri="{BB962C8B-B14F-4D97-AF65-F5344CB8AC3E}">
        <p14:creationId xmlns:p14="http://schemas.microsoft.com/office/powerpoint/2010/main" val="3247276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1B732C9-522D-4DA7-BCCE-695E2F69BDB8}" type="datetimeFigureOut">
              <a:rPr lang="en-US" smtClean="0"/>
              <a:t>9/5/25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257FA1B-51FB-4EEA-AD49-F16E1E290A9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72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B732C9-522D-4DA7-BCCE-695E2F69BDB8}" type="datetimeFigureOut">
              <a:rPr lang="en-US" smtClean="0"/>
              <a:t>9/5/25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7FA1B-51FB-4EEA-AD49-F16E1E290A94}" type="slidenum">
              <a:rPr lang="en-US" smtClean="0"/>
              <a:t>‹#›</a:t>
            </a:fld>
            <a:endParaRPr lang="en-US"/>
          </a:p>
        </p:txBody>
      </p:sp>
    </p:spTree>
    <p:extLst>
      <p:ext uri="{BB962C8B-B14F-4D97-AF65-F5344CB8AC3E}">
        <p14:creationId xmlns:p14="http://schemas.microsoft.com/office/powerpoint/2010/main" val="37601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B732C9-522D-4DA7-BCCE-695E2F69BDB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FA1B-51FB-4EEA-AD49-F16E1E290A9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380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B732C9-522D-4DA7-BCCE-695E2F69BDB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FA1B-51FB-4EEA-AD49-F16E1E290A9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81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B732C9-522D-4DA7-BCCE-695E2F69BDB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FA1B-51FB-4EEA-AD49-F16E1E290A94}" type="slidenum">
              <a:rPr lang="en-US" smtClean="0"/>
              <a:t>‹#›</a:t>
            </a:fld>
            <a:endParaRPr lang="en-US"/>
          </a:p>
        </p:txBody>
      </p:sp>
    </p:spTree>
    <p:extLst>
      <p:ext uri="{BB962C8B-B14F-4D97-AF65-F5344CB8AC3E}">
        <p14:creationId xmlns:p14="http://schemas.microsoft.com/office/powerpoint/2010/main" val="2253646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B732C9-522D-4DA7-BCCE-695E2F69BDB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FA1B-51FB-4EEA-AD49-F16E1E290A9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2109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B732C9-522D-4DA7-BCCE-695E2F69BDB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FA1B-51FB-4EEA-AD49-F16E1E290A9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368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732C9-522D-4DA7-BCCE-695E2F69BDB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FA1B-51FB-4EEA-AD49-F16E1E290A9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931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732C9-522D-4DA7-BCCE-695E2F69BDB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FA1B-51FB-4EEA-AD49-F16E1E290A9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07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732C9-522D-4DA7-BCCE-695E2F69BDB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FA1B-51FB-4EEA-AD49-F16E1E290A94}" type="slidenum">
              <a:rPr lang="en-US" smtClean="0"/>
              <a:t>‹#›</a:t>
            </a:fld>
            <a:endParaRPr lang="en-US"/>
          </a:p>
        </p:txBody>
      </p:sp>
    </p:spTree>
    <p:extLst>
      <p:ext uri="{BB962C8B-B14F-4D97-AF65-F5344CB8AC3E}">
        <p14:creationId xmlns:p14="http://schemas.microsoft.com/office/powerpoint/2010/main" val="279852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B732C9-522D-4DA7-BCCE-695E2F69BDB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FA1B-51FB-4EEA-AD49-F16E1E290A9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73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B732C9-522D-4DA7-BCCE-695E2F69BDB8}" type="datetimeFigureOut">
              <a:rPr lang="en-US" smtClean="0"/>
              <a:t>9/5/25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7FA1B-51FB-4EEA-AD49-F16E1E290A94}" type="slidenum">
              <a:rPr lang="en-US" smtClean="0"/>
              <a:t>‹#›</a:t>
            </a:fld>
            <a:endParaRPr lang="en-US"/>
          </a:p>
        </p:txBody>
      </p:sp>
    </p:spTree>
    <p:extLst>
      <p:ext uri="{BB962C8B-B14F-4D97-AF65-F5344CB8AC3E}">
        <p14:creationId xmlns:p14="http://schemas.microsoft.com/office/powerpoint/2010/main" val="44337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B732C9-522D-4DA7-BCCE-695E2F69BDB8}" type="datetimeFigureOut">
              <a:rPr lang="en-US" smtClean="0"/>
              <a:t>9/5/25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57FA1B-51FB-4EEA-AD49-F16E1E290A9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67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B732C9-522D-4DA7-BCCE-695E2F69BDB8}" type="datetimeFigureOut">
              <a:rPr lang="en-US" smtClean="0"/>
              <a:t>9/5/25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57FA1B-51FB-4EEA-AD49-F16E1E290A9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28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732C9-522D-4DA7-BCCE-695E2F69BDB8}" type="datetimeFigureOut">
              <a:rPr lang="en-US" smtClean="0"/>
              <a:t>9/5/25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57FA1B-51FB-4EEA-AD49-F16E1E290A94}" type="slidenum">
              <a:rPr lang="en-US" smtClean="0"/>
              <a:t>‹#›</a:t>
            </a:fld>
            <a:endParaRPr lang="en-US"/>
          </a:p>
        </p:txBody>
      </p:sp>
    </p:spTree>
    <p:extLst>
      <p:ext uri="{BB962C8B-B14F-4D97-AF65-F5344CB8AC3E}">
        <p14:creationId xmlns:p14="http://schemas.microsoft.com/office/powerpoint/2010/main" val="159491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B732C9-522D-4DA7-BCCE-695E2F69BDB8}" type="datetimeFigureOut">
              <a:rPr lang="en-US" smtClean="0"/>
              <a:t>9/5/25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7FA1B-51FB-4EEA-AD49-F16E1E290A9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82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B732C9-522D-4DA7-BCCE-695E2F69BDB8}" type="datetimeFigureOut">
              <a:rPr lang="en-US" smtClean="0"/>
              <a:t>9/5/25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7FA1B-51FB-4EEA-AD49-F16E1E290A94}" type="slidenum">
              <a:rPr lang="en-US" smtClean="0"/>
              <a:t>‹#›</a:t>
            </a:fld>
            <a:endParaRPr lang="en-US"/>
          </a:p>
        </p:txBody>
      </p:sp>
    </p:spTree>
    <p:extLst>
      <p:ext uri="{BB962C8B-B14F-4D97-AF65-F5344CB8AC3E}">
        <p14:creationId xmlns:p14="http://schemas.microsoft.com/office/powerpoint/2010/main" val="387136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B732C9-522D-4DA7-BCCE-695E2F69BDB8}" type="datetimeFigureOut">
              <a:rPr lang="en-US" smtClean="0"/>
              <a:t>9/5/25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57FA1B-51FB-4EEA-AD49-F16E1E290A94}" type="slidenum">
              <a:rPr lang="en-US" smtClean="0"/>
              <a:t>‹#›</a:t>
            </a:fld>
            <a:endParaRPr lang="en-US"/>
          </a:p>
        </p:txBody>
      </p:sp>
    </p:spTree>
    <p:extLst>
      <p:ext uri="{BB962C8B-B14F-4D97-AF65-F5344CB8AC3E}">
        <p14:creationId xmlns:p14="http://schemas.microsoft.com/office/powerpoint/2010/main" val="964161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795A-0274-2339-6A25-1794915444AB}"/>
              </a:ext>
            </a:extLst>
          </p:cNvPr>
          <p:cNvSpPr>
            <a:spLocks noGrp="1"/>
          </p:cNvSpPr>
          <p:nvPr>
            <p:ph type="ctrTitle"/>
          </p:nvPr>
        </p:nvSpPr>
        <p:spPr>
          <a:xfrm>
            <a:off x="2383091" y="3695173"/>
            <a:ext cx="7909913" cy="1515533"/>
          </a:xfrm>
        </p:spPr>
        <p:txBody>
          <a:bodyPr/>
          <a:lstStyle/>
          <a:p>
            <a:r>
              <a:rPr lang="ro-RO" sz="3200" b="1" dirty="0"/>
              <a:t>BINE AȚI VENIT!</a:t>
            </a:r>
            <a:endParaRPr lang="en-US" sz="3200" b="1" dirty="0"/>
          </a:p>
        </p:txBody>
      </p:sp>
      <p:sp>
        <p:nvSpPr>
          <p:cNvPr id="3" name="Subtitle 2">
            <a:extLst>
              <a:ext uri="{FF2B5EF4-FFF2-40B4-BE49-F238E27FC236}">
                <a16:creationId xmlns:a16="http://schemas.microsoft.com/office/drawing/2014/main" id="{74E0AD7A-951E-5E5F-AFEA-5B263289948A}"/>
              </a:ext>
            </a:extLst>
          </p:cNvPr>
          <p:cNvSpPr>
            <a:spLocks noGrp="1"/>
          </p:cNvSpPr>
          <p:nvPr>
            <p:ph type="subTitle" idx="1"/>
          </p:nvPr>
        </p:nvSpPr>
        <p:spPr>
          <a:xfrm>
            <a:off x="2056256" y="6071454"/>
            <a:ext cx="7909913" cy="586200"/>
          </a:xfrm>
        </p:spPr>
        <p:txBody>
          <a:bodyPr>
            <a:normAutofit/>
          </a:bodyPr>
          <a:lstStyle/>
          <a:p>
            <a:r>
              <a:rPr lang="ro-RO" sz="2400" b="1" dirty="0"/>
              <a:t>BUCUREȘTI, 25 FEBRUARIE 2025</a:t>
            </a:r>
            <a:endParaRPr lang="en-US" sz="2400" b="1" dirty="0"/>
          </a:p>
        </p:txBody>
      </p:sp>
      <p:sp>
        <p:nvSpPr>
          <p:cNvPr id="4" name="Title 1">
            <a:extLst>
              <a:ext uri="{FF2B5EF4-FFF2-40B4-BE49-F238E27FC236}">
                <a16:creationId xmlns:a16="http://schemas.microsoft.com/office/drawing/2014/main" id="{51066A15-8C0C-78DE-2A8D-2E12DB83FCF7}"/>
              </a:ext>
            </a:extLst>
          </p:cNvPr>
          <p:cNvSpPr txBox="1">
            <a:spLocks/>
          </p:cNvSpPr>
          <p:nvPr/>
        </p:nvSpPr>
        <p:spPr>
          <a:xfrm>
            <a:off x="2266549" y="1977934"/>
            <a:ext cx="7909913" cy="151553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sz="3200" b="1" dirty="0"/>
              <a:t>ȘEDINȚĂ DE LUCRU </a:t>
            </a:r>
            <a:br>
              <a:rPr lang="ro-RO" sz="3200" b="1" dirty="0"/>
            </a:br>
            <a:br>
              <a:rPr lang="ro-RO" sz="3200" b="1" dirty="0"/>
            </a:br>
            <a:br>
              <a:rPr lang="ro-RO" sz="3200" b="1" dirty="0"/>
            </a:br>
            <a:r>
              <a:rPr lang="ro-RO" sz="3200" b="1" dirty="0"/>
              <a:t>PROIECTE ADER </a:t>
            </a:r>
            <a:endParaRPr lang="en-US" sz="3200" b="1" dirty="0"/>
          </a:p>
        </p:txBody>
      </p:sp>
    </p:spTree>
    <p:extLst>
      <p:ext uri="{BB962C8B-B14F-4D97-AF65-F5344CB8AC3E}">
        <p14:creationId xmlns:p14="http://schemas.microsoft.com/office/powerpoint/2010/main" val="3983637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3268A-1957-A706-E39B-D0AF75A939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903EB-B4EC-0B2B-2303-6F9DFA17AF9A}"/>
              </a:ext>
            </a:extLst>
          </p:cNvPr>
          <p:cNvSpPr>
            <a:spLocks noGrp="1"/>
          </p:cNvSpPr>
          <p:nvPr>
            <p:ph type="title"/>
          </p:nvPr>
        </p:nvSpPr>
        <p:spPr>
          <a:xfrm>
            <a:off x="1295402" y="573759"/>
            <a:ext cx="9601196" cy="1303867"/>
          </a:xfrm>
        </p:spPr>
        <p:txBody>
          <a:bodyPr>
            <a:noAutofit/>
          </a:bodyPr>
          <a:lstStyle/>
          <a:p>
            <a:r>
              <a:rPr lang="ro-RO" sz="2000" b="1" dirty="0">
                <a:latin typeface="Book Antiqua" panose="02040602050305030304" pitchFamily="18" charset="0"/>
              </a:rPr>
              <a:t>CP – IDSA - </a:t>
            </a:r>
            <a:r>
              <a:rPr lang="ro-RO" sz="2000" b="1" dirty="0">
                <a:latin typeface="+mn-lt"/>
              </a:rPr>
              <a:t>Activități desfășurate - Faza 2</a:t>
            </a:r>
            <a:br>
              <a:rPr lang="ro-RO" sz="2000" b="1" dirty="0">
                <a:latin typeface="+mn-lt"/>
              </a:rPr>
            </a:br>
            <a:r>
              <a:rPr lang="ro-RO" sz="2000" b="1" dirty="0">
                <a:latin typeface="+mn-lt"/>
              </a:rPr>
              <a:t> Obiectivul 3. </a:t>
            </a:r>
            <a:r>
              <a:rPr lang="ro-RO" sz="1800" b="1" dirty="0">
                <a:solidFill>
                  <a:srgbClr val="000000"/>
                </a:solidFill>
                <a:effectLst/>
                <a:latin typeface="+mn-lt"/>
                <a:ea typeface="Times New Roman" panose="02020603050405020304" pitchFamily="18" charset="0"/>
                <a:cs typeface="Times New Roman" panose="02020603050405020304" pitchFamily="18" charset="0"/>
              </a:rPr>
              <a:t>Monitorizarea evoluției genetice a tulpinilor circulante de virus gripal în România, prin investigarea în focare a tuturor speciilor de animale susceptibile  - ETAPA 1</a:t>
            </a:r>
            <a:endParaRPr lang="en-US" sz="2000" dirty="0">
              <a:latin typeface="+mn-lt"/>
            </a:endParaRPr>
          </a:p>
        </p:txBody>
      </p:sp>
      <p:sp>
        <p:nvSpPr>
          <p:cNvPr id="4" name="TextBox 3">
            <a:extLst>
              <a:ext uri="{FF2B5EF4-FFF2-40B4-BE49-F238E27FC236}">
                <a16:creationId xmlns:a16="http://schemas.microsoft.com/office/drawing/2014/main" id="{96711AA3-3CCA-1DF8-938A-C860D74270EF}"/>
              </a:ext>
            </a:extLst>
          </p:cNvPr>
          <p:cNvSpPr txBox="1"/>
          <p:nvPr/>
        </p:nvSpPr>
        <p:spPr>
          <a:xfrm>
            <a:off x="852256" y="1877626"/>
            <a:ext cx="10679837" cy="4101379"/>
          </a:xfrm>
          <a:prstGeom prst="rect">
            <a:avLst/>
          </a:prstGeom>
          <a:noFill/>
        </p:spPr>
        <p:txBody>
          <a:bodyPr wrap="square">
            <a:spAutoFit/>
          </a:bodyPr>
          <a:lstStyle/>
          <a:p>
            <a:pPr marL="0" marR="0" algn="just">
              <a:lnSpc>
                <a:spcPct val="115000"/>
              </a:lnSpc>
              <a:spcAft>
                <a:spcPts val="800"/>
              </a:spcAft>
            </a:pPr>
            <a:r>
              <a:rPr lang="ro-RO" sz="1800" dirty="0">
                <a:effectLst/>
                <a:latin typeface="Trebuchet MS" panose="020B0603020202020204" pitchFamily="34" charset="0"/>
                <a:ea typeface="Calibri" panose="020F0502020204030204" pitchFamily="34" charset="0"/>
                <a:cs typeface="Times New Roman" panose="02020603050405020304" pitchFamily="18" charset="0"/>
              </a:rPr>
              <a:t>În vederea efectuării acestei activități au fost prelevate probe de la mamifere (bovine și suine), dintr-o gospodărie din județul Botoșani, localitatea Bălușeni, unde a fost diagnosticat un focar de gripă aviară la găini (în luna martie 2024). Păsările au fost testate, cu rezultat pozitiv, pentru identificarea genomului virusului gripei aviare (proteina Matrix), identificarea subtipului de hemaglutinină H5, identificarea subtipului de neuraminidază N1, izolare virusului prin inoculare pe ouă embrionate SPF și identificarea și caracterizarea genomului virusului gripei aviare prin RT-PCR secvențiere.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ro-RO" sz="1800" dirty="0">
                <a:effectLst/>
                <a:latin typeface="Trebuchet MS" panose="020B0603020202020204" pitchFamily="34" charset="0"/>
                <a:ea typeface="Calibri" panose="020F0502020204030204" pitchFamily="34" charset="0"/>
                <a:cs typeface="Times New Roman" panose="02020603050405020304" pitchFamily="18" charset="0"/>
              </a:rPr>
              <a:t>De la cele trei mamifere au fost prelevate probe de sânge pe EDTA și ser sanguin. Testele efectuate, respectiv </a:t>
            </a:r>
            <a:r>
              <a:rPr lang="ro-RO" sz="1800" i="1" dirty="0">
                <a:effectLst/>
                <a:latin typeface="Trebuchet MS" panose="020B0603020202020204" pitchFamily="34" charset="0"/>
                <a:ea typeface="Calibri" panose="020F0502020204030204" pitchFamily="34" charset="0"/>
                <a:cs typeface="Times New Roman" panose="02020603050405020304" pitchFamily="18" charset="0"/>
              </a:rPr>
              <a:t>Identificarea genomului virusului influenței aviare (proteina Matrix) prin Real Time RT-PCR</a:t>
            </a:r>
            <a:r>
              <a:rPr lang="ro-RO" sz="1800" dirty="0">
                <a:effectLst/>
                <a:latin typeface="Trebuchet MS" panose="020B0603020202020204" pitchFamily="34" charset="0"/>
                <a:ea typeface="Calibri" panose="020F0502020204030204" pitchFamily="34" charset="0"/>
                <a:cs typeface="Times New Roman" panose="02020603050405020304" pitchFamily="18" charset="0"/>
              </a:rPr>
              <a:t> și </a:t>
            </a:r>
            <a:r>
              <a:rPr lang="ro-RO" sz="1800" i="1" dirty="0">
                <a:effectLst/>
                <a:latin typeface="Trebuchet MS" panose="020B0603020202020204" pitchFamily="34" charset="0"/>
                <a:ea typeface="Calibri" panose="020F0502020204030204" pitchFamily="34" charset="0"/>
                <a:cs typeface="Times New Roman" panose="02020603050405020304" pitchFamily="18" charset="0"/>
              </a:rPr>
              <a:t>Detecția anticorpilor</a:t>
            </a:r>
            <a:r>
              <a:rPr lang="ro-RO" sz="1800" dirty="0">
                <a:effectLst/>
                <a:latin typeface="Trebuchet MS" panose="020B0603020202020204" pitchFamily="34" charset="0"/>
                <a:ea typeface="Calibri" panose="020F0502020204030204" pitchFamily="34" charset="0"/>
                <a:cs typeface="Times New Roman" panose="02020603050405020304" pitchFamily="18" charset="0"/>
              </a:rPr>
              <a:t>  </a:t>
            </a:r>
            <a:r>
              <a:rPr lang="ro-RO" sz="1800" i="1" dirty="0">
                <a:effectLst/>
                <a:latin typeface="Trebuchet MS" panose="020B0603020202020204" pitchFamily="34" charset="0"/>
                <a:ea typeface="Calibri" panose="020F0502020204030204" pitchFamily="34" charset="0"/>
                <a:cs typeface="Times New Roman" panose="02020603050405020304" pitchFamily="18" charset="0"/>
              </a:rPr>
              <a:t>antivirus influența aviară prin reacția de inhibare a hemaglutinării, au </a:t>
            </a:r>
            <a:r>
              <a:rPr lang="ro-RO" sz="1800" dirty="0">
                <a:effectLst/>
                <a:latin typeface="Trebuchet MS" panose="020B0603020202020204" pitchFamily="34" charset="0"/>
                <a:ea typeface="Calibri" panose="020F0502020204030204" pitchFamily="34" charset="0"/>
                <a:cs typeface="Times New Roman" panose="02020603050405020304" pitchFamily="18" charset="0"/>
              </a:rPr>
              <a:t>fost negative.</a:t>
            </a:r>
          </a:p>
          <a:p>
            <a:pPr marL="0" marR="0" algn="just">
              <a:lnSpc>
                <a:spcPct val="115000"/>
              </a:lnSpc>
              <a:spcAft>
                <a:spcPts val="800"/>
              </a:spcAft>
            </a:pPr>
            <a:r>
              <a:rPr lang="ro-RO" b="1" dirty="0">
                <a:latin typeface="Trebuchet MS" panose="020B0603020202020204" pitchFamily="34" charset="0"/>
                <a:ea typeface="Calibri" panose="020F0502020204030204" pitchFamily="34" charset="0"/>
                <a:cs typeface="Times New Roman" panose="02020603050405020304" pitchFamily="18" charset="0"/>
              </a:rPr>
              <a:t>Activitatea continuă și în acest an.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19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F194E-7351-0DEF-49ED-9A27A451E14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5C3E0E-3BC1-4CE3-D7FA-5D4D67D19247}"/>
              </a:ext>
            </a:extLst>
          </p:cNvPr>
          <p:cNvSpPr>
            <a:spLocks noGrp="1"/>
          </p:cNvSpPr>
          <p:nvPr>
            <p:ph idx="1"/>
          </p:nvPr>
        </p:nvSpPr>
        <p:spPr>
          <a:xfrm>
            <a:off x="838200" y="1266331"/>
            <a:ext cx="10515600" cy="4785553"/>
          </a:xfrm>
        </p:spPr>
        <p:txBody>
          <a:bodyPr>
            <a:normAutofit/>
          </a:bodyPr>
          <a:lstStyle/>
          <a:p>
            <a:pPr marL="0" indent="0" algn="just">
              <a:buNone/>
            </a:pPr>
            <a:r>
              <a:rPr lang="ro-RO" sz="2000" dirty="0">
                <a:solidFill>
                  <a:schemeClr val="tx1"/>
                </a:solidFill>
                <a:cs typeface="Times New Roman" panose="02020603050405020304" pitchFamily="18" charset="0"/>
              </a:rPr>
              <a:t> Faza 3 – Obiectiv 1 - Studiu privind posibilitatea de infectare a păsărilor cu tulpini de virus gripal prin consum de furaje contaminate experimental – prin colaborarea CP-IDSA cu P2-IISPV </a:t>
            </a:r>
          </a:p>
          <a:p>
            <a:pPr marL="0" indent="0" algn="just">
              <a:buNone/>
            </a:pPr>
            <a:r>
              <a:rPr lang="ro-RO" sz="2000" dirty="0">
                <a:solidFill>
                  <a:schemeClr val="tx1"/>
                </a:solidFill>
                <a:cs typeface="Times New Roman" panose="02020603050405020304" pitchFamily="18" charset="0"/>
              </a:rPr>
              <a:t>Faza 3 – Obiectiv 2 - Studiu privind remanență infecțioasă a virusurilor gripale în carcasele de păsări – colaborarea P2-IISPV cu P6-FMV Timișoara</a:t>
            </a:r>
          </a:p>
          <a:p>
            <a:pPr marL="0" indent="0" algn="just">
              <a:buNone/>
            </a:pPr>
            <a:r>
              <a:rPr lang="ro-RO" sz="2000" dirty="0">
                <a:solidFill>
                  <a:schemeClr val="tx1"/>
                </a:solidFill>
                <a:cs typeface="Times New Roman" panose="02020603050405020304" pitchFamily="18" charset="0"/>
              </a:rPr>
              <a:t>Faza 3 – Obiectiv 3 - Monitorizarea evoluției genetice a tulpinilor circulante de virus gripal în România, prin investigarea în focare a tuturor speciilor de animale susceptibile, etapa 2 - prin colaborarea CP-IDSA cu P2-IISPV, P3-FMV București, P4-FMC Cluj și P6-FMV Timișora</a:t>
            </a:r>
          </a:p>
          <a:p>
            <a:pPr marL="0" indent="0" algn="just">
              <a:buNone/>
            </a:pPr>
            <a:r>
              <a:rPr lang="ro-RO" sz="2000" dirty="0">
                <a:solidFill>
                  <a:schemeClr val="tx1"/>
                </a:solidFill>
                <a:cs typeface="Times New Roman" panose="02020603050405020304" pitchFamily="18" charset="0"/>
              </a:rPr>
              <a:t>Faza 3 – Obiectiv 4 - Studiul determinanților de patogenitate (precum proteinele interne PB1, PB2 si altele) pe tulpinile circulante de virus gripal pentru identificarea și evaluarea posibilității de extensie a spectrului de gazde și patogenității tulpinilor virusului gripa, etapa 1 - colaborarea CP-IDSA cu P3-FMV București</a:t>
            </a:r>
          </a:p>
          <a:p>
            <a:pPr marL="0" indent="0" algn="just">
              <a:buNone/>
            </a:pPr>
            <a:r>
              <a:rPr lang="ro-RO" sz="2000" dirty="0">
                <a:solidFill>
                  <a:schemeClr val="tx1"/>
                </a:solidFill>
                <a:cs typeface="Times New Roman" panose="02020603050405020304" pitchFamily="18" charset="0"/>
              </a:rPr>
              <a:t>Faza 3 – Obiectiv 5 - Prepararea a cel puțin un produs de tip imunoprofilactic (vaccin)  pentru intervenția de urgență în gripa aviară, etapa 1 – contractarea către un terț</a:t>
            </a:r>
            <a:endParaRPr lang="ro-RO" sz="2000" dirty="0">
              <a:solidFill>
                <a:schemeClr val="tx1"/>
              </a:solidFill>
            </a:endParaRPr>
          </a:p>
          <a:p>
            <a:pPr marL="0" indent="0" algn="just">
              <a:buNone/>
            </a:pPr>
            <a:endParaRPr lang="ro-RO" sz="3300" dirty="0"/>
          </a:p>
        </p:txBody>
      </p:sp>
      <p:sp>
        <p:nvSpPr>
          <p:cNvPr id="2" name="Title 1">
            <a:extLst>
              <a:ext uri="{FF2B5EF4-FFF2-40B4-BE49-F238E27FC236}">
                <a16:creationId xmlns:a16="http://schemas.microsoft.com/office/drawing/2014/main" id="{03503FFE-5AC9-99F0-DC90-B79866BB86F7}"/>
              </a:ext>
            </a:extLst>
          </p:cNvPr>
          <p:cNvSpPr txBox="1">
            <a:spLocks/>
          </p:cNvSpPr>
          <p:nvPr/>
        </p:nvSpPr>
        <p:spPr>
          <a:xfrm>
            <a:off x="256714" y="719092"/>
            <a:ext cx="11097086" cy="5472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Book Antiqua" panose="02040602050305030304" pitchFamily="18" charset="0"/>
              </a:rPr>
              <a:t> </a:t>
            </a:r>
            <a:r>
              <a:rPr lang="ro-RO" sz="2400" b="1" dirty="0">
                <a:latin typeface="Book Antiqua" panose="02040602050305030304" pitchFamily="18" charset="0"/>
              </a:rPr>
              <a:t>Obiective și Activități - Faza 3</a:t>
            </a:r>
          </a:p>
        </p:txBody>
      </p:sp>
    </p:spTree>
    <p:extLst>
      <p:ext uri="{BB962C8B-B14F-4D97-AF65-F5344CB8AC3E}">
        <p14:creationId xmlns:p14="http://schemas.microsoft.com/office/powerpoint/2010/main" val="4273702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0415"/>
            <a:ext cx="10515600" cy="1053267"/>
          </a:xfrm>
        </p:spPr>
        <p:txBody>
          <a:bodyPr>
            <a:noAutofit/>
          </a:bodyPr>
          <a:lstStyle/>
          <a:p>
            <a:pPr algn="ctr"/>
            <a:r>
              <a:rPr lang="ro-RO" sz="2400" b="1" dirty="0"/>
              <a:t>Activități preconizate  - Faza 3 CP - IDSA</a:t>
            </a:r>
            <a:br>
              <a:rPr lang="ro-RO" sz="2400" b="1" dirty="0"/>
            </a:br>
            <a:r>
              <a:rPr lang="ro-RO" sz="2400" b="1" dirty="0"/>
              <a:t> Obiectivul 1 - Studiu privind posibilitatea de infectare a păsărilor cu tulpini de virus gripal prin consum de furaje contaminate experimental</a:t>
            </a:r>
            <a:br>
              <a:rPr lang="en-US" sz="2400" b="1" dirty="0"/>
            </a:br>
            <a:endParaRPr lang="en-US" sz="2400" b="1" dirty="0"/>
          </a:p>
        </p:txBody>
      </p:sp>
      <p:sp>
        <p:nvSpPr>
          <p:cNvPr id="3" name="Content Placeholder 2"/>
          <p:cNvSpPr>
            <a:spLocks noGrp="1"/>
          </p:cNvSpPr>
          <p:nvPr>
            <p:ph idx="1"/>
          </p:nvPr>
        </p:nvSpPr>
        <p:spPr>
          <a:xfrm>
            <a:off x="727969" y="1603682"/>
            <a:ext cx="10946167" cy="4866723"/>
          </a:xfrm>
        </p:spPr>
        <p:txBody>
          <a:bodyPr>
            <a:noAutofit/>
          </a:bodyPr>
          <a:lstStyle/>
          <a:p>
            <a:r>
              <a:rPr lang="ro-RO" sz="1600" dirty="0">
                <a:latin typeface="Book Antiqua" panose="02040602050305030304" pitchFamily="18" charset="0"/>
              </a:rPr>
              <a:t>au fost achiziţionate 2 cuşti care asigură presiune interioară negativă</a:t>
            </a:r>
          </a:p>
          <a:p>
            <a:r>
              <a:rPr lang="ro-RO" sz="1600" dirty="0">
                <a:latin typeface="Book Antiqua" panose="02040602050305030304" pitchFamily="18" charset="0"/>
              </a:rPr>
              <a:t>Cele două </a:t>
            </a:r>
            <a:r>
              <a:rPr lang="ro-RO" sz="1600" dirty="0" err="1">
                <a:latin typeface="Book Antiqua" panose="02040602050305030304" pitchFamily="18" charset="0"/>
              </a:rPr>
              <a:t>cuşti</a:t>
            </a:r>
            <a:r>
              <a:rPr lang="ro-RO" sz="1600" dirty="0">
                <a:latin typeface="Book Antiqua" panose="02040602050305030304" pitchFamily="18" charset="0"/>
              </a:rPr>
              <a:t> vor fi amplasate în incinta de înaltă </a:t>
            </a:r>
            <a:r>
              <a:rPr lang="ro-RO" sz="1600" dirty="0" err="1">
                <a:latin typeface="Book Antiqua" panose="02040602050305030304" pitchFamily="18" charset="0"/>
              </a:rPr>
              <a:t>biosecuritate</a:t>
            </a:r>
            <a:r>
              <a:rPr lang="ro-RO" sz="1600" dirty="0">
                <a:latin typeface="Book Antiqua" panose="02040602050305030304" pitchFamily="18" charset="0"/>
              </a:rPr>
              <a:t> din I.D.S.A.</a:t>
            </a:r>
          </a:p>
          <a:p>
            <a:r>
              <a:rPr lang="ro-RO" sz="1600" dirty="0">
                <a:latin typeface="Book Antiqua" panose="02040602050305030304" pitchFamily="18" charset="0"/>
              </a:rPr>
              <a:t>Vor fi utilizate 6 păsări repartizate în două loturi de câte 3 păsări, aferente celor două tipuri de furaje: făinos şi granulos</a:t>
            </a:r>
          </a:p>
          <a:p>
            <a:r>
              <a:rPr lang="ro-RO" sz="1600" dirty="0">
                <a:latin typeface="Book Antiqua" panose="02040602050305030304" pitchFamily="18" charset="0"/>
              </a:rPr>
              <a:t>Va fi utilizat și lot martor cu pasări care vor avea rol de control negativ (hrănite cu furaj neinfectat)</a:t>
            </a:r>
          </a:p>
          <a:p>
            <a:r>
              <a:rPr lang="ro-RO" sz="1600" dirty="0">
                <a:latin typeface="Book Antiqua" panose="02040602050305030304" pitchFamily="18" charset="0"/>
              </a:rPr>
              <a:t>Se intenționează utilizarea a trei concentrații virale </a:t>
            </a:r>
            <a:r>
              <a:rPr lang="ro-RO" sz="1600" dirty="0">
                <a:latin typeface="Book Antiqua" panose="02040602050305030304" pitchFamily="18" charset="0"/>
                <a:cs typeface="Times New Roman" panose="02020603050405020304" pitchFamily="18" charset="0"/>
              </a:rPr>
              <a:t>10</a:t>
            </a:r>
            <a:r>
              <a:rPr lang="ro-RO" sz="1600" baseline="30000" dirty="0">
                <a:latin typeface="Book Antiqua" panose="02040602050305030304" pitchFamily="18" charset="0"/>
                <a:cs typeface="Times New Roman" panose="02020603050405020304" pitchFamily="18" charset="0"/>
              </a:rPr>
              <a:t>9</a:t>
            </a:r>
            <a:r>
              <a:rPr lang="ro-RO" sz="1600" dirty="0">
                <a:latin typeface="Book Antiqua" panose="02040602050305030304" pitchFamily="18" charset="0"/>
                <a:cs typeface="Times New Roman" panose="02020603050405020304" pitchFamily="18" charset="0"/>
              </a:rPr>
              <a:t> DIE</a:t>
            </a:r>
            <a:r>
              <a:rPr lang="ro-RO" sz="1600" baseline="-25000" dirty="0">
                <a:latin typeface="Book Antiqua" panose="02040602050305030304" pitchFamily="18" charset="0"/>
                <a:cs typeface="Times New Roman" panose="02020603050405020304" pitchFamily="18" charset="0"/>
              </a:rPr>
              <a:t>50</a:t>
            </a:r>
            <a:r>
              <a:rPr lang="ro-RO" sz="1600" dirty="0">
                <a:latin typeface="Book Antiqua" panose="02040602050305030304" pitchFamily="18" charset="0"/>
                <a:cs typeface="Times New Roman" panose="02020603050405020304" pitchFamily="18" charset="0"/>
              </a:rPr>
              <a:t> /ml, 10</a:t>
            </a:r>
            <a:r>
              <a:rPr lang="ro-RO" sz="1600" baseline="30000" dirty="0">
                <a:latin typeface="Book Antiqua" panose="02040602050305030304" pitchFamily="18" charset="0"/>
                <a:cs typeface="Times New Roman" panose="02020603050405020304" pitchFamily="18" charset="0"/>
              </a:rPr>
              <a:t>4</a:t>
            </a:r>
            <a:r>
              <a:rPr lang="ro-RO" sz="1600" dirty="0">
                <a:latin typeface="Book Antiqua" panose="02040602050305030304" pitchFamily="18" charset="0"/>
                <a:cs typeface="Times New Roman" panose="02020603050405020304" pitchFamily="18" charset="0"/>
              </a:rPr>
              <a:t> DIE</a:t>
            </a:r>
            <a:r>
              <a:rPr lang="ro-RO" sz="1600" baseline="-25000" dirty="0">
                <a:latin typeface="Book Antiqua" panose="02040602050305030304" pitchFamily="18" charset="0"/>
                <a:cs typeface="Times New Roman" panose="02020603050405020304" pitchFamily="18" charset="0"/>
              </a:rPr>
              <a:t>50</a:t>
            </a:r>
            <a:r>
              <a:rPr lang="ro-RO" sz="1600" dirty="0">
                <a:latin typeface="Book Antiqua" panose="02040602050305030304" pitchFamily="18" charset="0"/>
                <a:cs typeface="Times New Roman" panose="02020603050405020304" pitchFamily="18" charset="0"/>
              </a:rPr>
              <a:t> /ml, 10</a:t>
            </a:r>
            <a:r>
              <a:rPr lang="ro-RO" sz="1600" baseline="30000" dirty="0">
                <a:latin typeface="Book Antiqua" panose="02040602050305030304" pitchFamily="18" charset="0"/>
                <a:cs typeface="Times New Roman" panose="02020603050405020304" pitchFamily="18" charset="0"/>
              </a:rPr>
              <a:t>2</a:t>
            </a:r>
            <a:r>
              <a:rPr lang="ro-RO" sz="1600" dirty="0">
                <a:latin typeface="Book Antiqua" panose="02040602050305030304" pitchFamily="18" charset="0"/>
                <a:cs typeface="Times New Roman" panose="02020603050405020304" pitchFamily="18" charset="0"/>
              </a:rPr>
              <a:t> DIE</a:t>
            </a:r>
            <a:r>
              <a:rPr lang="ro-RO" sz="1600" baseline="-25000" dirty="0">
                <a:latin typeface="Book Antiqua" panose="02040602050305030304" pitchFamily="18" charset="0"/>
                <a:cs typeface="Times New Roman" panose="02020603050405020304" pitchFamily="18" charset="0"/>
              </a:rPr>
              <a:t>50</a:t>
            </a:r>
            <a:r>
              <a:rPr lang="ro-RO" sz="1600" dirty="0">
                <a:latin typeface="Book Antiqua" panose="02040602050305030304" pitchFamily="18" charset="0"/>
                <a:cs typeface="Times New Roman" panose="02020603050405020304" pitchFamily="18" charset="0"/>
              </a:rPr>
              <a:t> /ml.</a:t>
            </a:r>
          </a:p>
          <a:p>
            <a:r>
              <a:rPr lang="ro-RO" sz="1600" dirty="0">
                <a:latin typeface="Book Antiqua" panose="02040602050305030304" pitchFamily="18" charset="0"/>
                <a:cs typeface="Times New Roman" panose="02020603050405020304" pitchFamily="18" charset="0"/>
              </a:rPr>
              <a:t>Hrănire o singură dată cu furaj infectat; apoi hrănire ad libitum în zilele următoare</a:t>
            </a:r>
          </a:p>
          <a:p>
            <a:r>
              <a:rPr lang="ro-RO" sz="1600" dirty="0">
                <a:latin typeface="Book Antiqua" panose="02040602050305030304" pitchFamily="18" charset="0"/>
              </a:rPr>
              <a:t>Perioada de observație – 14 – 20 de zile</a:t>
            </a:r>
          </a:p>
          <a:p>
            <a:r>
              <a:rPr lang="ro-RO" sz="1600" dirty="0">
                <a:latin typeface="Book Antiqua" panose="02040602050305030304" pitchFamily="18" charset="0"/>
              </a:rPr>
              <a:t>Zilnic se va completa o listă standardizată de simptome, se vor preleva tampoane cloacale și traheale de la păsările în viață</a:t>
            </a:r>
          </a:p>
          <a:p>
            <a:r>
              <a:rPr lang="ro-RO" sz="1600" dirty="0">
                <a:latin typeface="Book Antiqua" panose="02040602050305030304" pitchFamily="18" charset="0"/>
              </a:rPr>
              <a:t>De la păsările moarte vor fi recoltate probe de organe</a:t>
            </a:r>
          </a:p>
          <a:p>
            <a:r>
              <a:rPr lang="ro-RO" sz="1600" dirty="0">
                <a:latin typeface="Book Antiqua" panose="02040602050305030304" pitchFamily="18" charset="0"/>
              </a:rPr>
              <a:t>Se vor efectua izolare de virus și examen PCR</a:t>
            </a:r>
          </a:p>
          <a:p>
            <a:r>
              <a:rPr lang="ro-RO" sz="1600" dirty="0">
                <a:latin typeface="Book Antiqua" panose="02040602050305030304" pitchFamily="18" charset="0"/>
              </a:rPr>
              <a:t>De la fiecare cadadvru se vor recolta probe de mușchi și organe pentru evaluarea remanenței virusului în cadavre, după o durată de depozitare la 4°C.</a:t>
            </a:r>
            <a:endParaRPr lang="en-US" sz="1600" dirty="0">
              <a:latin typeface="Book Antiqua" panose="02040602050305030304" pitchFamily="18" charset="0"/>
            </a:endParaRPr>
          </a:p>
        </p:txBody>
      </p:sp>
    </p:spTree>
    <p:extLst>
      <p:ext uri="{BB962C8B-B14F-4D97-AF65-F5344CB8AC3E}">
        <p14:creationId xmlns:p14="http://schemas.microsoft.com/office/powerpoint/2010/main" val="210850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7" y="888907"/>
            <a:ext cx="10515600" cy="1433187"/>
          </a:xfrm>
        </p:spPr>
        <p:txBody>
          <a:bodyPr>
            <a:noAutofit/>
          </a:bodyPr>
          <a:lstStyle/>
          <a:p>
            <a:pPr algn="ctr"/>
            <a:r>
              <a:rPr lang="ro-RO" sz="2400" b="1" dirty="0"/>
              <a:t>Activități preconizate  - Faza 3 – CP - IDSA</a:t>
            </a:r>
            <a:br>
              <a:rPr lang="ro-RO" sz="2400" b="1" dirty="0"/>
            </a:br>
            <a:r>
              <a:rPr lang="ro-RO" sz="2400" b="1" dirty="0"/>
              <a:t>Obiectivul 3 - Monitorizarea evoluției genetice a tulpinilor circulante de virus gripal în România, prin investigarea în focare a tuturor speciilor de animale susceptibile, etapa 2 </a:t>
            </a:r>
            <a:endParaRPr lang="en-US" sz="2400" b="1" dirty="0"/>
          </a:p>
        </p:txBody>
      </p:sp>
      <p:sp>
        <p:nvSpPr>
          <p:cNvPr id="3" name="Content Placeholder 2"/>
          <p:cNvSpPr>
            <a:spLocks noGrp="1"/>
          </p:cNvSpPr>
          <p:nvPr>
            <p:ph idx="1"/>
          </p:nvPr>
        </p:nvSpPr>
        <p:spPr/>
        <p:txBody>
          <a:bodyPr>
            <a:normAutofit/>
          </a:bodyPr>
          <a:lstStyle/>
          <a:p>
            <a:r>
              <a:rPr lang="ro-RO" dirty="0"/>
              <a:t>în </a:t>
            </a:r>
            <a:r>
              <a:rPr lang="ro-RO" dirty="0" err="1"/>
              <a:t>desfăşurare</a:t>
            </a:r>
            <a:endParaRPr lang="ro-RO" dirty="0"/>
          </a:p>
          <a:p>
            <a:r>
              <a:rPr lang="ro-RO" dirty="0"/>
              <a:t>Testarea mamiferelor din focare de gripă aviară</a:t>
            </a:r>
          </a:p>
          <a:p>
            <a:r>
              <a:rPr lang="ro-RO" dirty="0"/>
              <a:t>Au fost testate în faza 2 câteva mamifere și se continuă activitatea</a:t>
            </a:r>
          </a:p>
          <a:p>
            <a:pPr marL="0" indent="0">
              <a:buNone/>
            </a:pPr>
            <a:endParaRPr lang="ro-RO" dirty="0"/>
          </a:p>
        </p:txBody>
      </p:sp>
    </p:spTree>
    <p:extLst>
      <p:ext uri="{BB962C8B-B14F-4D97-AF65-F5344CB8AC3E}">
        <p14:creationId xmlns:p14="http://schemas.microsoft.com/office/powerpoint/2010/main" val="152086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833005"/>
            <a:ext cx="10515600" cy="992620"/>
          </a:xfrm>
        </p:spPr>
        <p:txBody>
          <a:bodyPr>
            <a:noAutofit/>
          </a:bodyPr>
          <a:lstStyle/>
          <a:p>
            <a:pPr algn="ctr"/>
            <a:br>
              <a:rPr lang="ro-RO" sz="2400" b="1" dirty="0"/>
            </a:br>
            <a:br>
              <a:rPr lang="ro-RO" sz="2400" b="1" dirty="0"/>
            </a:br>
            <a:br>
              <a:rPr lang="ro-RO" sz="2400" b="1" dirty="0"/>
            </a:br>
            <a:r>
              <a:rPr lang="ro-RO" sz="2400" b="1" dirty="0"/>
              <a:t>Activități preconizate  - Faza 3 – CP-IDSA</a:t>
            </a:r>
            <a:br>
              <a:rPr lang="ro-RO" sz="2400" b="1" dirty="0"/>
            </a:br>
            <a:r>
              <a:rPr lang="ro-RO" sz="2400" b="1" dirty="0"/>
              <a:t>Obiectivul 4 - Studiul determinanților de patogenitate (precum proteinele interne PB1, PB2 si altele) pe tulpinile circulante de virus gripal pentru identificarea și evaluarea posibilității de extensie a spectrului de gazde și patogenității tulpinilor virusului gripa, etapa 1  </a:t>
            </a:r>
            <a:br>
              <a:rPr lang="ro-RO" sz="2400" b="1" dirty="0"/>
            </a:br>
            <a:br>
              <a:rPr lang="ro-RO" sz="2400" b="1" dirty="0"/>
            </a:br>
            <a:endParaRPr lang="en-US" sz="2400" b="1" dirty="0"/>
          </a:p>
        </p:txBody>
      </p:sp>
      <p:sp>
        <p:nvSpPr>
          <p:cNvPr id="3" name="Content Placeholder 2"/>
          <p:cNvSpPr>
            <a:spLocks noGrp="1"/>
          </p:cNvSpPr>
          <p:nvPr>
            <p:ph idx="1"/>
          </p:nvPr>
        </p:nvSpPr>
        <p:spPr/>
        <p:txBody>
          <a:bodyPr>
            <a:normAutofit/>
          </a:bodyPr>
          <a:lstStyle/>
          <a:p>
            <a:endParaRPr lang="ro-RO" dirty="0"/>
          </a:p>
          <a:p>
            <a:r>
              <a:rPr lang="ro-RO" dirty="0"/>
              <a:t>Selectate</a:t>
            </a:r>
            <a:r>
              <a:rPr lang="en-US" dirty="0"/>
              <a:t> </a:t>
            </a:r>
            <a:r>
              <a:rPr lang="en-US" dirty="0" err="1"/>
              <a:t>extracte</a:t>
            </a:r>
            <a:r>
              <a:rPr lang="en-US" dirty="0"/>
              <a:t> ARN de la</a:t>
            </a:r>
            <a:r>
              <a:rPr lang="ro-RO" dirty="0"/>
              <a:t> 6 izolate virale, </a:t>
            </a:r>
            <a:r>
              <a:rPr lang="en-US" dirty="0" err="1"/>
              <a:t>ob</a:t>
            </a:r>
            <a:r>
              <a:rPr lang="ro-RO" dirty="0"/>
              <a:t>ţinute de la găini (2006, 2020), gârliţă (2016), lebădă (2021, 2022), care au fost preluate de către partenerii IISPV, FMV Bucureşti şi FMV Cluj</a:t>
            </a:r>
          </a:p>
          <a:p>
            <a:r>
              <a:rPr lang="ro-RO" dirty="0"/>
              <a:t>În paralel, în cadrul IDSA vor fi </a:t>
            </a:r>
            <a:r>
              <a:rPr lang="ro-RO" dirty="0" err="1"/>
              <a:t>secvenţiate</a:t>
            </a:r>
            <a:r>
              <a:rPr lang="ro-RO" dirty="0"/>
              <a:t> gene similare de la mai multe izolate virale</a:t>
            </a:r>
            <a:r>
              <a:rPr lang="en-US" dirty="0"/>
              <a:t> (1</a:t>
            </a:r>
            <a:r>
              <a:rPr lang="ro-RO" dirty="0"/>
              <a:t>2</a:t>
            </a:r>
            <a:r>
              <a:rPr lang="en-US" dirty="0"/>
              <a:t>)</a:t>
            </a:r>
            <a:r>
              <a:rPr lang="ro-RO" dirty="0"/>
              <a:t>, din perioada 2006 – 2023</a:t>
            </a:r>
          </a:p>
          <a:p>
            <a:pPr marL="0" indent="0">
              <a:buNone/>
            </a:pPr>
            <a:endParaRPr lang="ro-RO" dirty="0"/>
          </a:p>
        </p:txBody>
      </p:sp>
    </p:spTree>
    <p:extLst>
      <p:ext uri="{BB962C8B-B14F-4D97-AF65-F5344CB8AC3E}">
        <p14:creationId xmlns:p14="http://schemas.microsoft.com/office/powerpoint/2010/main" val="197919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ADE0-D53F-D316-2E90-29C5FE4611EB}"/>
              </a:ext>
            </a:extLst>
          </p:cNvPr>
          <p:cNvSpPr>
            <a:spLocks noGrp="1"/>
          </p:cNvSpPr>
          <p:nvPr>
            <p:ph type="title"/>
          </p:nvPr>
        </p:nvSpPr>
        <p:spPr>
          <a:xfrm>
            <a:off x="1810883" y="798059"/>
            <a:ext cx="8158688" cy="706509"/>
          </a:xfrm>
        </p:spPr>
        <p:txBody>
          <a:bodyPr>
            <a:normAutofit fontScale="90000"/>
          </a:bodyPr>
          <a:lstStyle/>
          <a:p>
            <a:r>
              <a:rPr lang="ro-RO" dirty="0"/>
              <a:t>Alte aspecte de discutat</a:t>
            </a:r>
            <a:endParaRPr lang="en-US" dirty="0"/>
          </a:p>
        </p:txBody>
      </p:sp>
      <p:sp>
        <p:nvSpPr>
          <p:cNvPr id="3" name="Text Placeholder 2">
            <a:extLst>
              <a:ext uri="{FF2B5EF4-FFF2-40B4-BE49-F238E27FC236}">
                <a16:creationId xmlns:a16="http://schemas.microsoft.com/office/drawing/2014/main" id="{217F9C8B-8617-95CC-2334-7244FAFA89C3}"/>
              </a:ext>
            </a:extLst>
          </p:cNvPr>
          <p:cNvSpPr>
            <a:spLocks noGrp="1"/>
          </p:cNvSpPr>
          <p:nvPr>
            <p:ph type="body" idx="1"/>
          </p:nvPr>
        </p:nvSpPr>
        <p:spPr>
          <a:xfrm>
            <a:off x="1083076" y="2079394"/>
            <a:ext cx="9951868" cy="3043022"/>
          </a:xfrm>
        </p:spPr>
        <p:txBody>
          <a:bodyPr>
            <a:normAutofit fontScale="32500" lnSpcReduction="20000"/>
          </a:bodyPr>
          <a:lstStyle/>
          <a:p>
            <a:pPr marL="342900" indent="-342900">
              <a:buFontTx/>
              <a:buChar char="-"/>
            </a:pPr>
            <a:r>
              <a:rPr lang="ro-RO" sz="7400" dirty="0"/>
              <a:t>Solicitări pentru diferite schimbări – acte adiționale</a:t>
            </a:r>
          </a:p>
          <a:p>
            <a:pPr marL="342900" indent="-342900">
              <a:buFontTx/>
              <a:buChar char="-"/>
            </a:pPr>
            <a:r>
              <a:rPr lang="ro-RO" sz="7400" dirty="0"/>
              <a:t>Atenție la devize, achiziții</a:t>
            </a:r>
          </a:p>
          <a:p>
            <a:pPr marL="342900" indent="-342900">
              <a:buFontTx/>
              <a:buChar char="-"/>
            </a:pPr>
            <a:r>
              <a:rPr lang="ro-RO" sz="7400" dirty="0"/>
              <a:t>Atenție la obiectivele și activitățile asumate de către fiecare partener </a:t>
            </a:r>
          </a:p>
          <a:p>
            <a:pPr marL="342900" indent="-342900">
              <a:buFontTx/>
              <a:buChar char="-"/>
            </a:pPr>
            <a:r>
              <a:rPr lang="ro-RO" sz="7400" dirty="0"/>
              <a:t>Atenție la întocmirea rapoartelor tehnice cu rezultatele obținute conform activităților asumate de către fiecare partener</a:t>
            </a:r>
          </a:p>
          <a:p>
            <a:pPr marL="342900" indent="-342900">
              <a:buFontTx/>
              <a:buChar char="-"/>
            </a:pPr>
            <a:r>
              <a:rPr lang="ro-RO" sz="7400" dirty="0"/>
              <a:t>Atenție la rapoartele financiare</a:t>
            </a:r>
          </a:p>
          <a:p>
            <a:pPr marL="342900" indent="-342900">
              <a:buFontTx/>
              <a:buChar char="-"/>
            </a:pPr>
            <a:r>
              <a:rPr lang="ro-RO" sz="7400" dirty="0"/>
              <a:t>Comunicarea și transmiterea documentelor solicitate la timp</a:t>
            </a:r>
          </a:p>
          <a:p>
            <a:pPr marL="342900" indent="-342900">
              <a:buFontTx/>
              <a:buChar char="-"/>
            </a:pPr>
            <a:endParaRPr lang="ro-RO" sz="2900" dirty="0"/>
          </a:p>
          <a:p>
            <a:pPr marL="342900" indent="-342900">
              <a:buFontTx/>
              <a:buChar char="-"/>
            </a:pPr>
            <a:endParaRPr lang="en-US" dirty="0"/>
          </a:p>
        </p:txBody>
      </p:sp>
    </p:spTree>
    <p:extLst>
      <p:ext uri="{BB962C8B-B14F-4D97-AF65-F5344CB8AC3E}">
        <p14:creationId xmlns:p14="http://schemas.microsoft.com/office/powerpoint/2010/main" val="313166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AE6A-C850-266E-45CA-C88D3D30B2D7}"/>
              </a:ext>
            </a:extLst>
          </p:cNvPr>
          <p:cNvSpPr>
            <a:spLocks noGrp="1"/>
          </p:cNvSpPr>
          <p:nvPr>
            <p:ph type="title"/>
          </p:nvPr>
        </p:nvSpPr>
        <p:spPr>
          <a:xfrm>
            <a:off x="947259" y="5122416"/>
            <a:ext cx="10515600" cy="849898"/>
          </a:xfrm>
        </p:spPr>
        <p:txBody>
          <a:bodyPr>
            <a:normAutofit/>
          </a:bodyPr>
          <a:lstStyle/>
          <a:p>
            <a:pPr algn="ctr"/>
            <a:r>
              <a:rPr lang="ro-RO" sz="4000" b="1" dirty="0"/>
              <a:t>Întrebări, comentarii, discutii, observatii</a:t>
            </a:r>
            <a:endParaRPr lang="en-US" sz="4000" b="1" dirty="0"/>
          </a:p>
        </p:txBody>
      </p:sp>
      <p:sp>
        <p:nvSpPr>
          <p:cNvPr id="3" name="Text Placeholder 2">
            <a:extLst>
              <a:ext uri="{FF2B5EF4-FFF2-40B4-BE49-F238E27FC236}">
                <a16:creationId xmlns:a16="http://schemas.microsoft.com/office/drawing/2014/main" id="{BB42F452-52D5-1153-18AB-37B5E0D7BA9E}"/>
              </a:ext>
            </a:extLst>
          </p:cNvPr>
          <p:cNvSpPr>
            <a:spLocks noGrp="1"/>
          </p:cNvSpPr>
          <p:nvPr>
            <p:ph type="body" idx="1"/>
          </p:nvPr>
        </p:nvSpPr>
        <p:spPr>
          <a:xfrm>
            <a:off x="530010" y="2101927"/>
            <a:ext cx="10515600" cy="1500187"/>
          </a:xfrm>
        </p:spPr>
        <p:txBody>
          <a:bodyPr>
            <a:normAutofit/>
          </a:bodyPr>
          <a:lstStyle/>
          <a:p>
            <a:pPr algn="ctr"/>
            <a:r>
              <a:rPr lang="ro-RO" sz="4400" b="1" dirty="0">
                <a:solidFill>
                  <a:schemeClr val="tx1"/>
                </a:solidFill>
              </a:rPr>
              <a:t>Vă mulțumim!</a:t>
            </a:r>
            <a:endParaRPr lang="en-US" sz="4400" b="1" dirty="0">
              <a:solidFill>
                <a:schemeClr val="tx1"/>
              </a:solidFill>
            </a:endParaRPr>
          </a:p>
        </p:txBody>
      </p:sp>
    </p:spTree>
    <p:extLst>
      <p:ext uri="{BB962C8B-B14F-4D97-AF65-F5344CB8AC3E}">
        <p14:creationId xmlns:p14="http://schemas.microsoft.com/office/powerpoint/2010/main" val="326660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CB1DE-DD48-8F49-1791-0BD15C435A6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84DF1A38-BF41-B90C-01CA-AC2638743507}"/>
              </a:ext>
            </a:extLst>
          </p:cNvPr>
          <p:cNvSpPr txBox="1"/>
          <p:nvPr/>
        </p:nvSpPr>
        <p:spPr>
          <a:xfrm>
            <a:off x="2950345" y="1425791"/>
            <a:ext cx="6096000" cy="707886"/>
          </a:xfrm>
          <a:prstGeom prst="rect">
            <a:avLst/>
          </a:prstGeom>
          <a:noFill/>
        </p:spPr>
        <p:txBody>
          <a:bodyPr wrap="square">
            <a:spAutoFit/>
          </a:bodyPr>
          <a:lstStyle/>
          <a:p>
            <a:pPr algn="ctr"/>
            <a:r>
              <a:rPr lang="en-US" sz="4000" b="1" dirty="0"/>
              <a:t>ADER 10.1.</a:t>
            </a:r>
            <a:r>
              <a:rPr lang="ro-RO" sz="4000" b="1" dirty="0"/>
              <a:t>2</a:t>
            </a:r>
            <a:r>
              <a:rPr lang="en-US" sz="4000" dirty="0"/>
              <a:t>.</a:t>
            </a:r>
          </a:p>
        </p:txBody>
      </p:sp>
      <p:sp>
        <p:nvSpPr>
          <p:cNvPr id="16" name="TextBox 15">
            <a:extLst>
              <a:ext uri="{FF2B5EF4-FFF2-40B4-BE49-F238E27FC236}">
                <a16:creationId xmlns:a16="http://schemas.microsoft.com/office/drawing/2014/main" id="{88621865-A306-A8B6-2E77-95FF1DA51603}"/>
              </a:ext>
            </a:extLst>
          </p:cNvPr>
          <p:cNvSpPr txBox="1"/>
          <p:nvPr/>
        </p:nvSpPr>
        <p:spPr>
          <a:xfrm>
            <a:off x="3657598" y="5118459"/>
            <a:ext cx="5234609" cy="954107"/>
          </a:xfrm>
          <a:prstGeom prst="rect">
            <a:avLst/>
          </a:prstGeom>
          <a:noFill/>
        </p:spPr>
        <p:txBody>
          <a:bodyPr wrap="square" rtlCol="0">
            <a:spAutoFit/>
          </a:bodyPr>
          <a:lstStyle/>
          <a:p>
            <a:pPr algn="ctr"/>
            <a:r>
              <a:rPr lang="ro-RO" sz="2800" b="1" dirty="0">
                <a:latin typeface="Calibri" panose="020F0502020204030204" pitchFamily="34" charset="0"/>
                <a:cs typeface="Calibri" panose="020F0502020204030204" pitchFamily="34" charset="0"/>
              </a:rPr>
              <a:t>București, 25.02.2025</a:t>
            </a:r>
          </a:p>
          <a:p>
            <a:pPr algn="ctr"/>
            <a:endParaRPr lang="en-US" sz="2800" b="1" dirty="0"/>
          </a:p>
        </p:txBody>
      </p:sp>
      <p:sp>
        <p:nvSpPr>
          <p:cNvPr id="2" name="Title 1">
            <a:extLst>
              <a:ext uri="{FF2B5EF4-FFF2-40B4-BE49-F238E27FC236}">
                <a16:creationId xmlns:a16="http://schemas.microsoft.com/office/drawing/2014/main" id="{9744C980-6E90-E787-1D52-B22889187651}"/>
              </a:ext>
            </a:extLst>
          </p:cNvPr>
          <p:cNvSpPr>
            <a:spLocks noGrp="1"/>
          </p:cNvSpPr>
          <p:nvPr>
            <p:ph type="title"/>
          </p:nvPr>
        </p:nvSpPr>
        <p:spPr>
          <a:xfrm>
            <a:off x="1295402" y="2852286"/>
            <a:ext cx="9601196" cy="1303867"/>
          </a:xfrm>
        </p:spPr>
        <p:txBody>
          <a:bodyPr>
            <a:noAutofit/>
          </a:bodyPr>
          <a:lstStyle/>
          <a:p>
            <a:pPr algn="ctr"/>
            <a:r>
              <a:rPr lang="ro-RO" sz="2400" b="1" dirty="0"/>
              <a:t>Cercetări privind particularităţile evolutive ale tulpinii de virus gripal şi elaborarea unor produse de tip imunoprofilactic utilizabile în controlul gripei aviare şi al factorilor de risc epidemiologic în România</a:t>
            </a:r>
            <a:br>
              <a:rPr lang="en-US" sz="2400" b="1" dirty="0"/>
            </a:br>
            <a:endParaRPr lang="en-US" sz="2400" b="1" dirty="0"/>
          </a:p>
        </p:txBody>
      </p:sp>
    </p:spTree>
    <p:extLst>
      <p:ext uri="{BB962C8B-B14F-4D97-AF65-F5344CB8AC3E}">
        <p14:creationId xmlns:p14="http://schemas.microsoft.com/office/powerpoint/2010/main" val="422642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935" y="189372"/>
            <a:ext cx="9601196" cy="811157"/>
          </a:xfrm>
        </p:spPr>
        <p:txBody>
          <a:bodyPr>
            <a:noAutofit/>
          </a:bodyPr>
          <a:lstStyle/>
          <a:p>
            <a:pPr algn="ctr"/>
            <a:r>
              <a:rPr lang="ro-RO" sz="2400" b="1" dirty="0">
                <a:latin typeface="Calibri" panose="020F0502020204030204" pitchFamily="34" charset="0"/>
                <a:cs typeface="Calibri" panose="020F0502020204030204" pitchFamily="34" charset="0"/>
              </a:rPr>
              <a:t>Echipa de implementare – consorțiul</a:t>
            </a:r>
            <a:br>
              <a:rPr lang="en-US" sz="2400" b="1" dirty="0">
                <a:latin typeface="Calibri" panose="020F0502020204030204" pitchFamily="34" charset="0"/>
                <a:cs typeface="Calibri" panose="020F0502020204030204" pitchFamily="34" charset="0"/>
              </a:rPr>
            </a:br>
            <a:endParaRPr lang="en-US" sz="2400" b="1"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863C15B6-36EB-8C97-EB29-C2E57D8DE5E0}"/>
              </a:ext>
            </a:extLst>
          </p:cNvPr>
          <p:cNvSpPr txBox="1">
            <a:spLocks/>
          </p:cNvSpPr>
          <p:nvPr/>
        </p:nvSpPr>
        <p:spPr>
          <a:xfrm>
            <a:off x="801383" y="982132"/>
            <a:ext cx="10654301" cy="5280917"/>
          </a:xfrm>
          <a:prstGeom prst="rect">
            <a:avLst/>
          </a:prstGeom>
        </p:spPr>
        <p:txBody>
          <a:bodyPr vert="horz" lIns="91440" tIns="45720" rIns="91440" bIns="45720" rtlCol="0" anchor="t">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ro-RO" sz="5600" b="1" dirty="0">
                <a:latin typeface="Book Antiqua" panose="02040602050305030304" pitchFamily="18" charset="0"/>
              </a:rPr>
              <a:t>Coordonator Proiect - Institutul de Diagnostic şi Sănătate Animală </a:t>
            </a:r>
            <a:endParaRPr lang="en-US" sz="5600" dirty="0">
              <a:latin typeface="Book Antiqua" panose="02040602050305030304" pitchFamily="18" charset="0"/>
            </a:endParaRPr>
          </a:p>
          <a:p>
            <a:r>
              <a:rPr lang="ro-RO" sz="5600" dirty="0">
                <a:latin typeface="Book Antiqua" panose="02040602050305030304" pitchFamily="18" charset="0"/>
              </a:rPr>
              <a:t>Director de proiect</a:t>
            </a:r>
            <a:r>
              <a:rPr lang="ro-RO" sz="5600" b="1" dirty="0">
                <a:latin typeface="Book Antiqua" panose="02040602050305030304" pitchFamily="18" charset="0"/>
              </a:rPr>
              <a:t> </a:t>
            </a:r>
            <a:r>
              <a:rPr lang="ro-RO" sz="5600" dirty="0">
                <a:latin typeface="Book Antiqua" panose="02040602050305030304" pitchFamily="18" charset="0"/>
              </a:rPr>
              <a:t> -</a:t>
            </a:r>
            <a:r>
              <a:rPr lang="ro-RO" sz="5600" b="1" dirty="0">
                <a:latin typeface="Book Antiqua" panose="02040602050305030304" pitchFamily="18" charset="0"/>
              </a:rPr>
              <a:t> </a:t>
            </a:r>
            <a:r>
              <a:rPr lang="ro-RO" sz="5600" dirty="0">
                <a:latin typeface="Book Antiqua" panose="02040602050305030304" pitchFamily="18" charset="0"/>
              </a:rPr>
              <a:t>Conf. univ. dr. Florica BĂRBUCEANU</a:t>
            </a:r>
            <a:endParaRPr lang="en-US" sz="5600" dirty="0">
              <a:latin typeface="Book Antiqua" panose="02040602050305030304" pitchFamily="18" charset="0"/>
            </a:endParaRPr>
          </a:p>
          <a:p>
            <a:r>
              <a:rPr lang="ro-RO" sz="5600" b="1" dirty="0">
                <a:latin typeface="Book Antiqua" panose="02040602050305030304" pitchFamily="18" charset="0"/>
              </a:rPr>
              <a:t>P1 - Autoritatea Natională Sanitară Veterinară și Pentru Siguranța Alimentelor</a:t>
            </a:r>
          </a:p>
          <a:p>
            <a:r>
              <a:rPr lang="ro-RO" sz="5600" dirty="0">
                <a:latin typeface="Book Antiqua" panose="02040602050305030304" pitchFamily="18" charset="0"/>
              </a:rPr>
              <a:t>Responsabil partener – Dr. Chiriac Maricica</a:t>
            </a:r>
            <a:endParaRPr lang="en-US" sz="5600" dirty="0">
              <a:latin typeface="Book Antiqua" panose="02040602050305030304" pitchFamily="18" charset="0"/>
            </a:endParaRPr>
          </a:p>
          <a:p>
            <a:r>
              <a:rPr lang="ro-RO" sz="5600" b="1" dirty="0">
                <a:latin typeface="Book Antiqua" panose="02040602050305030304" pitchFamily="18" charset="0"/>
              </a:rPr>
              <a:t>P2 - Institutul de Igienă și Sănătate Publică Veterinară</a:t>
            </a:r>
          </a:p>
          <a:p>
            <a:r>
              <a:rPr lang="ro-RO" sz="5600" dirty="0">
                <a:latin typeface="Book Antiqua" panose="02040602050305030304" pitchFamily="18" charset="0"/>
              </a:rPr>
              <a:t>Responsabil proiect – Dr. Ciupescu Laurențiu</a:t>
            </a:r>
            <a:endParaRPr lang="en-US" sz="5600" dirty="0">
              <a:latin typeface="Book Antiqua" panose="02040602050305030304" pitchFamily="18" charset="0"/>
            </a:endParaRPr>
          </a:p>
          <a:p>
            <a:r>
              <a:rPr lang="ro-RO" sz="5600" b="1" dirty="0">
                <a:latin typeface="Book Antiqua" panose="02040602050305030304" pitchFamily="18" charset="0"/>
              </a:rPr>
              <a:t>P3 - Universitatea de Științe Agronomice și Medicină Veterinară București</a:t>
            </a:r>
          </a:p>
          <a:p>
            <a:r>
              <a:rPr lang="ro-RO" sz="5600" dirty="0">
                <a:latin typeface="Book Antiqua" panose="02040602050305030304" pitchFamily="18" charset="0"/>
              </a:rPr>
              <a:t>Responsabil partener – Șef lucrari dr. Maria Gurău</a:t>
            </a:r>
            <a:endParaRPr lang="en-US" sz="5600" dirty="0">
              <a:latin typeface="Book Antiqua" panose="02040602050305030304" pitchFamily="18" charset="0"/>
            </a:endParaRPr>
          </a:p>
          <a:p>
            <a:r>
              <a:rPr lang="ro-RO" sz="5600" b="1" dirty="0">
                <a:latin typeface="Book Antiqua" panose="02040602050305030304" pitchFamily="18" charset="0"/>
              </a:rPr>
              <a:t>P4 - Universitatea de Științe Agricole si Medicină Veterinara Cluj-Napoca</a:t>
            </a:r>
          </a:p>
          <a:p>
            <a:r>
              <a:rPr lang="ro-RO" sz="5600" dirty="0">
                <a:latin typeface="Book Antiqua" panose="02040602050305030304" pitchFamily="18" charset="0"/>
              </a:rPr>
              <a:t>Responsabil partener – Prof. Univ. Dr. Fiț Nicodim</a:t>
            </a:r>
            <a:endParaRPr lang="en-US" sz="5600" dirty="0">
              <a:latin typeface="Book Antiqua" panose="02040602050305030304" pitchFamily="18" charset="0"/>
            </a:endParaRPr>
          </a:p>
          <a:p>
            <a:r>
              <a:rPr lang="ro-RO" sz="5600" b="1" dirty="0">
                <a:latin typeface="Book Antiqua" panose="02040602050305030304" pitchFamily="18" charset="0"/>
              </a:rPr>
              <a:t>P5 - Universitatea pentru Științele Vieții ”Ion Ionescu de la Brad” din Iași – </a:t>
            </a:r>
            <a:r>
              <a:rPr lang="ro-RO" sz="5600" b="1" dirty="0">
                <a:solidFill>
                  <a:srgbClr val="FF0000"/>
                </a:solidFill>
                <a:latin typeface="Book Antiqua" panose="02040602050305030304" pitchFamily="18" charset="0"/>
              </a:rPr>
              <a:t>retras din proiect, la solicitarea partenerului; activitățile au fost preluate de coordonatorul proiectului</a:t>
            </a:r>
          </a:p>
          <a:p>
            <a:r>
              <a:rPr lang="ro-RO" sz="5600" b="1" dirty="0">
                <a:latin typeface="Book Antiqua" panose="02040602050305030304" pitchFamily="18" charset="0"/>
              </a:rPr>
              <a:t>P6 - Universitatea de Științele Vieții “Regele Mihai I” din Timișoara</a:t>
            </a:r>
          </a:p>
          <a:p>
            <a:r>
              <a:rPr lang="ro-RO" sz="5600" dirty="0">
                <a:latin typeface="Book Antiqua" panose="02040602050305030304" pitchFamily="18" charset="0"/>
              </a:rPr>
              <a:t>Responsabil partener - Conf. Univ. Dr. Iancu Ionica</a:t>
            </a:r>
            <a:endParaRPr lang="en-US" sz="5600" dirty="0">
              <a:latin typeface="Book Antiqua" panose="02040602050305030304" pitchFamily="18" charset="0"/>
            </a:endParaRPr>
          </a:p>
          <a:p>
            <a:r>
              <a:rPr lang="ro-RO" sz="5600" b="1" dirty="0">
                <a:latin typeface="Book Antiqua" panose="02040602050305030304" pitchFamily="18" charset="0"/>
              </a:rPr>
              <a:t>P8 - Universitatea Transilvania din Brașov</a:t>
            </a:r>
          </a:p>
          <a:p>
            <a:r>
              <a:rPr lang="ro-RO" sz="5600" dirty="0">
                <a:latin typeface="Book Antiqua" panose="02040602050305030304" pitchFamily="18" charset="0"/>
              </a:rPr>
              <a:t>Responsabil partener – Conf. Univ. Dr. Mirabela Lupu</a:t>
            </a:r>
          </a:p>
          <a:p>
            <a:r>
              <a:rPr lang="ro-RO" sz="5600" dirty="0">
                <a:latin typeface="Book Antiqua" panose="02040602050305030304" pitchFamily="18" charset="0"/>
              </a:rPr>
              <a:t>Subcontractare cu terți– în curs </a:t>
            </a:r>
            <a:endParaRPr lang="en-US" dirty="0"/>
          </a:p>
        </p:txBody>
      </p:sp>
    </p:spTree>
    <p:extLst>
      <p:ext uri="{BB962C8B-B14F-4D97-AF65-F5344CB8AC3E}">
        <p14:creationId xmlns:p14="http://schemas.microsoft.com/office/powerpoint/2010/main" val="205177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FC544-3D16-134C-735F-0B7D64492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FFBE2-416C-C053-6FF7-8BFE4EC22642}"/>
              </a:ext>
            </a:extLst>
          </p:cNvPr>
          <p:cNvSpPr>
            <a:spLocks noGrp="1"/>
          </p:cNvSpPr>
          <p:nvPr>
            <p:ph type="title"/>
          </p:nvPr>
        </p:nvSpPr>
        <p:spPr/>
        <p:txBody>
          <a:bodyPr>
            <a:normAutofit fontScale="90000"/>
          </a:bodyPr>
          <a:lstStyle/>
          <a:p>
            <a:pPr marL="0" marR="0">
              <a:lnSpc>
                <a:spcPct val="115000"/>
              </a:lnSpc>
            </a:pPr>
            <a:r>
              <a:rPr lang="ro-RO" sz="1800" b="1" i="1" u="sng" dirty="0">
                <a:effectLst/>
                <a:latin typeface="Trebuchet MS" panose="020B0603020202020204" pitchFamily="34" charset="0"/>
                <a:ea typeface="Calibri" panose="020F0502020204030204" pitchFamily="34" charset="0"/>
                <a:cs typeface="Times New Roman" panose="02020603050405020304" pitchFamily="18" charset="0"/>
              </a:rPr>
              <a:t>Activitate prioritară</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ro-RO" sz="1800" dirty="0">
                <a:effectLst/>
                <a:latin typeface="Trebuchet MS" panose="020B0603020202020204" pitchFamily="34" charset="0"/>
                <a:ea typeface="Calibri" panose="020F0502020204030204" pitchFamily="34" charset="0"/>
                <a:cs typeface="Times New Roman" panose="02020603050405020304" pitchFamily="18" charset="0"/>
              </a:rPr>
              <a:t>Supravegherea epidemiologică a efectivelor de animale prin derularea şi monitorizarea unor ample programe de prevenire şi combatere a unor boli la animale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FEF8D21-8586-9607-2B62-57985387B1AB}"/>
              </a:ext>
            </a:extLst>
          </p:cNvPr>
          <p:cNvSpPr>
            <a:spLocks noGrp="1"/>
          </p:cNvSpPr>
          <p:nvPr>
            <p:ph idx="1"/>
          </p:nvPr>
        </p:nvSpPr>
        <p:spPr/>
        <p:txBody>
          <a:bodyPr>
            <a:normAutofit/>
          </a:bodyPr>
          <a:lstStyle/>
          <a:p>
            <a:pPr marL="0" marR="0" algn="just">
              <a:lnSpc>
                <a:spcPct val="115000"/>
              </a:lnSpc>
              <a:spcAft>
                <a:spcPts val="800"/>
              </a:spcAft>
              <a:tabLst>
                <a:tab pos="6000750" algn="l"/>
              </a:tabLst>
            </a:pPr>
            <a:r>
              <a:rPr lang="ro-RO" sz="1800" b="1" i="1" u="sng" dirty="0">
                <a:effectLst/>
                <a:latin typeface="Trebuchet MS" panose="020B0603020202020204" pitchFamily="34" charset="0"/>
                <a:ea typeface="Calibri" panose="020F0502020204030204" pitchFamily="34" charset="0"/>
                <a:cs typeface="Times New Roman" panose="02020603050405020304" pitchFamily="18" charset="0"/>
              </a:rPr>
              <a:t>Obiectivul proiectului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tabLst>
                <a:tab pos="6000750" algn="l"/>
              </a:tabLst>
            </a:pPr>
            <a:r>
              <a:rPr lang="ro-RO" sz="1800" dirty="0">
                <a:effectLst/>
                <a:latin typeface="Trebuchet MS" panose="020B0603020202020204" pitchFamily="34" charset="0"/>
                <a:ea typeface="Calibri" panose="020F0502020204030204" pitchFamily="34" charset="0"/>
                <a:cs typeface="Times New Roman" panose="02020603050405020304" pitchFamily="18" charset="0"/>
              </a:rPr>
              <a:t>Studierea particularităților genetice evolutive ale tulpinilor de virus gripal și producerea, a cel puțin un produs de tip imunoprofilactic utilizabil în controlul gripei aviare și al factorilor de risc epidemiologic  în România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9042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25E82-5B72-0263-53EF-DFF3CECA58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B2F1A-6006-5484-09F8-6397ECCBF22A}"/>
              </a:ext>
            </a:extLst>
          </p:cNvPr>
          <p:cNvSpPr>
            <a:spLocks noGrp="1"/>
          </p:cNvSpPr>
          <p:nvPr>
            <p:ph type="title"/>
          </p:nvPr>
        </p:nvSpPr>
        <p:spPr>
          <a:xfrm>
            <a:off x="1295402" y="982133"/>
            <a:ext cx="9601196" cy="482684"/>
          </a:xfrm>
        </p:spPr>
        <p:txBody>
          <a:bodyPr/>
          <a:lstStyle/>
          <a:p>
            <a:r>
              <a:rPr lang="ro-RO" sz="1800" b="1" i="1" u="sng" dirty="0">
                <a:effectLst/>
                <a:latin typeface="Trebuchet MS" panose="020B0603020202020204" pitchFamily="34" charset="0"/>
                <a:ea typeface="Calibri" panose="020F0502020204030204" pitchFamily="34" charset="0"/>
                <a:cs typeface="Times New Roman" panose="02020603050405020304" pitchFamily="18" charset="0"/>
              </a:rPr>
              <a:t>Rezultate preconizate pentru atingerea obiectivului</a:t>
            </a:r>
            <a:endParaRPr lang="en-US" dirty="0"/>
          </a:p>
        </p:txBody>
      </p:sp>
      <p:sp>
        <p:nvSpPr>
          <p:cNvPr id="4" name="TextBox 3">
            <a:extLst>
              <a:ext uri="{FF2B5EF4-FFF2-40B4-BE49-F238E27FC236}">
                <a16:creationId xmlns:a16="http://schemas.microsoft.com/office/drawing/2014/main" id="{09EBCDA8-9697-5269-1FED-5B05CE4F3764}"/>
              </a:ext>
            </a:extLst>
          </p:cNvPr>
          <p:cNvSpPr txBox="1"/>
          <p:nvPr/>
        </p:nvSpPr>
        <p:spPr>
          <a:xfrm>
            <a:off x="1295402" y="1707181"/>
            <a:ext cx="9365942" cy="4213076"/>
          </a:xfrm>
          <a:prstGeom prst="rect">
            <a:avLst/>
          </a:prstGeom>
          <a:noFill/>
        </p:spPr>
        <p:txBody>
          <a:bodyPr wrap="square">
            <a:spAutoFit/>
          </a:bodyPr>
          <a:lstStyle/>
          <a:p>
            <a:pPr marL="342900" marR="0" lvl="0" indent="-342900" algn="just">
              <a:lnSpc>
                <a:spcPct val="115000"/>
              </a:lnSpc>
              <a:buFont typeface="Times New Roman" panose="02020603050405020304" pitchFamily="18" charset="0"/>
              <a:buChar char="-"/>
              <a:tabLst>
                <a:tab pos="419100" algn="l"/>
              </a:tabLst>
            </a:pPr>
            <a:r>
              <a:rPr lang="ro-RO" sz="1800" kern="100" dirty="0">
                <a:effectLst/>
                <a:latin typeface="Trebuchet MS" panose="020B0603020202020204" pitchFamily="34" charset="0"/>
                <a:ea typeface="Times New Roman" panose="02020603050405020304" pitchFamily="18" charset="0"/>
                <a:cs typeface="Times New Roman" panose="02020603050405020304" pitchFamily="18" charset="0"/>
              </a:rPr>
              <a:t>raport privind capacitatea infecțioasă a furajelor contaminate experimental cu virusuri gripale</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buFont typeface="Times New Roman" panose="02020603050405020304" pitchFamily="18" charset="0"/>
              <a:buChar char="-"/>
              <a:tabLst>
                <a:tab pos="419100" algn="l"/>
              </a:tabLst>
            </a:pPr>
            <a:r>
              <a:rPr lang="ro-RO" sz="1800" kern="100" dirty="0">
                <a:effectLst/>
                <a:latin typeface="Trebuchet MS" panose="020B0603020202020204" pitchFamily="34" charset="0"/>
                <a:ea typeface="Times New Roman" panose="02020603050405020304" pitchFamily="18" charset="0"/>
                <a:cs typeface="Times New Roman" panose="02020603050405020304" pitchFamily="18" charset="0"/>
              </a:rPr>
              <a:t>raport privind infectarea păsărilor cu tulpini de virus gripal prin consum de furaje contaminate</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buFont typeface="Times New Roman" panose="02020603050405020304" pitchFamily="18" charset="0"/>
              <a:buChar char="-"/>
              <a:tabLst>
                <a:tab pos="419100" algn="l"/>
              </a:tabLst>
            </a:pPr>
            <a:r>
              <a:rPr lang="ro-RO" sz="1800" kern="100" dirty="0">
                <a:effectLst/>
                <a:latin typeface="Trebuchet MS" panose="020B0603020202020204" pitchFamily="34" charset="0"/>
                <a:ea typeface="Times New Roman" panose="02020603050405020304" pitchFamily="18" charset="0"/>
                <a:cs typeface="Times New Roman" panose="02020603050405020304" pitchFamily="18" charset="0"/>
              </a:rPr>
              <a:t>raport privind evoluția genetică a tulpinilor circulante de virus gripal în România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buFont typeface="Times New Roman" panose="02020603050405020304" pitchFamily="18" charset="0"/>
              <a:buChar char="-"/>
              <a:tabLst>
                <a:tab pos="419100" algn="l"/>
              </a:tabLst>
            </a:pPr>
            <a:r>
              <a:rPr lang="ro-RO" sz="1800" kern="100" dirty="0">
                <a:effectLst/>
                <a:latin typeface="Trebuchet MS" panose="020B0603020202020204" pitchFamily="34" charset="0"/>
                <a:ea typeface="Times New Roman" panose="02020603050405020304" pitchFamily="18" charset="0"/>
                <a:cs typeface="Times New Roman" panose="02020603050405020304" pitchFamily="18" charset="0"/>
              </a:rPr>
              <a:t>raport privind determinanții de patogenitate (precum proteinele interne PB1, PB2 și altele) pe tulpinile circulante de virus gripal</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buFont typeface="Times New Roman" panose="02020603050405020304" pitchFamily="18" charset="0"/>
              <a:buChar char="-"/>
              <a:tabLst>
                <a:tab pos="419100" algn="l"/>
              </a:tabLst>
            </a:pPr>
            <a:r>
              <a:rPr lang="ro-RO" sz="1800" kern="100" dirty="0">
                <a:effectLst/>
                <a:latin typeface="Trebuchet MS" panose="020B0603020202020204" pitchFamily="34" charset="0"/>
                <a:ea typeface="Times New Roman" panose="02020603050405020304" pitchFamily="18" charset="0"/>
                <a:cs typeface="Times New Roman" panose="02020603050405020304" pitchFamily="18" charset="0"/>
              </a:rPr>
              <a:t>raport de date privind analiza genetică a tulpinilor de virus gripal izolate în focarele de gripă aviară care au evoluat pe teritoriul României</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buFont typeface="Times New Roman" panose="02020603050405020304" pitchFamily="18" charset="0"/>
              <a:buChar char="-"/>
              <a:tabLst>
                <a:tab pos="419100" algn="l"/>
              </a:tabLst>
            </a:pPr>
            <a:r>
              <a:rPr lang="ro-RO" sz="1800" kern="100" dirty="0">
                <a:effectLst/>
                <a:latin typeface="Trebuchet MS" panose="020B0603020202020204" pitchFamily="34" charset="0"/>
                <a:ea typeface="Times New Roman" panose="02020603050405020304" pitchFamily="18" charset="0"/>
                <a:cs typeface="Times New Roman" panose="02020603050405020304" pitchFamily="18" charset="0"/>
              </a:rPr>
              <a:t>raport privind obținerea unui produs imunologic destinat controlului  gripei aviare</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buFont typeface="Times New Roman" panose="02020603050405020304" pitchFamily="18" charset="0"/>
              <a:buChar char="-"/>
              <a:tabLst>
                <a:tab pos="419100" algn="l"/>
              </a:tabLst>
            </a:pPr>
            <a:r>
              <a:rPr lang="ro-RO" sz="1800" kern="100" dirty="0">
                <a:effectLst/>
                <a:latin typeface="Trebuchet MS" panose="020B0603020202020204" pitchFamily="34" charset="0"/>
                <a:ea typeface="Times New Roman" panose="02020603050405020304" pitchFamily="18" charset="0"/>
                <a:cs typeface="Times New Roman" panose="02020603050405020304" pitchFamily="18" charset="0"/>
              </a:rPr>
              <a:t>cel puțin un produs de tip imunoprofilactic (vaccin)  pentru intervenția de urgență în gripa aviară</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buFont typeface="Times New Roman" panose="02020603050405020304" pitchFamily="18" charset="0"/>
              <a:buChar char="-"/>
              <a:tabLst>
                <a:tab pos="419100" algn="l"/>
              </a:tabLst>
            </a:pPr>
            <a:r>
              <a:rPr lang="ro-RO" sz="1800" kern="100" dirty="0">
                <a:effectLst/>
                <a:latin typeface="Trebuchet MS" panose="020B0603020202020204" pitchFamily="34" charset="0"/>
                <a:ea typeface="Times New Roman" panose="02020603050405020304" pitchFamily="18" charset="0"/>
                <a:cs typeface="Times New Roman" panose="02020603050405020304" pitchFamily="18" charset="0"/>
              </a:rPr>
              <a:t>raport privind remanența infecțioasă a virusurilor gripale în carcasele de păsări</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13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BB1FA-5442-494C-71CD-42F952133D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590E6-0B27-36AB-ACAC-52D7DA0ED571}"/>
              </a:ext>
            </a:extLst>
          </p:cNvPr>
          <p:cNvSpPr>
            <a:spLocks noGrp="1"/>
          </p:cNvSpPr>
          <p:nvPr>
            <p:ph type="title"/>
          </p:nvPr>
        </p:nvSpPr>
        <p:spPr>
          <a:xfrm>
            <a:off x="1295402" y="982133"/>
            <a:ext cx="9601196" cy="411662"/>
          </a:xfrm>
        </p:spPr>
        <p:txBody>
          <a:bodyPr>
            <a:normAutofit fontScale="90000"/>
          </a:bodyPr>
          <a:lstStyle/>
          <a:p>
            <a:r>
              <a:rPr lang="ro-RO" sz="1800" b="1" i="1" u="sng" dirty="0">
                <a:effectLst/>
                <a:latin typeface="Trebuchet MS" panose="020B0603020202020204" pitchFamily="34" charset="0"/>
                <a:ea typeface="Calibri" panose="020F0502020204030204" pitchFamily="34" charset="0"/>
                <a:cs typeface="Times New Roman" panose="02020603050405020304" pitchFamily="18" charset="0"/>
              </a:rPr>
              <a:t>Obiectivele fazei 2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02D158F9-CEA7-22C4-E3D9-B69131023737}"/>
              </a:ext>
            </a:extLst>
          </p:cNvPr>
          <p:cNvSpPr txBox="1"/>
          <p:nvPr/>
        </p:nvSpPr>
        <p:spPr>
          <a:xfrm>
            <a:off x="719091" y="1505915"/>
            <a:ext cx="10963922" cy="2461571"/>
          </a:xfrm>
          <a:prstGeom prst="rect">
            <a:avLst/>
          </a:prstGeom>
          <a:noFill/>
        </p:spPr>
        <p:txBody>
          <a:bodyPr wrap="square">
            <a:spAutoFit/>
          </a:bodyPr>
          <a:lstStyle/>
          <a:p>
            <a:pPr marL="0" marR="0" algn="just">
              <a:lnSpc>
                <a:spcPct val="106000"/>
              </a:lnSpc>
              <a:spcAft>
                <a:spcPts val="800"/>
              </a:spcAft>
              <a:tabLst>
                <a:tab pos="6000750" algn="l"/>
              </a:tabLst>
            </a:pPr>
            <a:r>
              <a:rPr lang="ro-RO" sz="1800" b="1" dirty="0">
                <a:effectLst/>
                <a:latin typeface="Trebuchet MS" panose="020B0603020202020204" pitchFamily="34" charset="0"/>
                <a:ea typeface="Calibri" panose="020F0502020204030204" pitchFamily="34" charset="0"/>
                <a:cs typeface="Times New Roman" panose="02020603050405020304" pitchFamily="18" charset="0"/>
              </a:rPr>
              <a:t>Obiectiv nr.1</a:t>
            </a:r>
            <a:r>
              <a:rPr lang="ro-RO" sz="1800" dirty="0">
                <a:effectLst/>
                <a:latin typeface="Trebuchet MS" panose="020B0603020202020204" pitchFamily="34" charset="0"/>
                <a:ea typeface="Calibri" panose="020F0502020204030204" pitchFamily="34" charset="0"/>
                <a:cs typeface="Times New Roman" panose="02020603050405020304" pitchFamily="18" charset="0"/>
              </a:rPr>
              <a:t> ”Studiu privind capacitatea infecțioasă a furajelor contaminate experimental cu virusuri gripale”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6000"/>
              </a:lnSpc>
              <a:spcAft>
                <a:spcPts val="800"/>
              </a:spcAft>
              <a:tabLst>
                <a:tab pos="6000750" algn="l"/>
              </a:tabLst>
            </a:pPr>
            <a:r>
              <a:rPr lang="ro-RO" sz="1800" b="1" dirty="0">
                <a:effectLst/>
                <a:latin typeface="Trebuchet MS" panose="020B0603020202020204" pitchFamily="34" charset="0"/>
                <a:ea typeface="Calibri" panose="020F0502020204030204" pitchFamily="34" charset="0"/>
                <a:cs typeface="Times New Roman" panose="02020603050405020304" pitchFamily="18" charset="0"/>
              </a:rPr>
              <a:t>Obiectiv nr. 2</a:t>
            </a:r>
            <a:r>
              <a:rPr lang="ro-RO" sz="1800" dirty="0">
                <a:effectLst/>
                <a:latin typeface="Trebuchet MS" panose="020B0603020202020204" pitchFamily="34" charset="0"/>
                <a:ea typeface="Calibri" panose="020F0502020204030204" pitchFamily="34" charset="0"/>
                <a:cs typeface="Times New Roman" panose="02020603050405020304" pitchFamily="18" charset="0"/>
              </a:rPr>
              <a:t> ”Studii preliminare pentru obținere unui produs imunologic destinat controlului  gripei aviare”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6000"/>
              </a:lnSpc>
              <a:spcAft>
                <a:spcPts val="800"/>
              </a:spcAft>
              <a:tabLst>
                <a:tab pos="6000750" algn="l"/>
              </a:tabLst>
            </a:pPr>
            <a:r>
              <a:rPr lang="ro-RO" sz="1800" b="1" dirty="0">
                <a:effectLst/>
                <a:latin typeface="Trebuchet MS" panose="020B0603020202020204" pitchFamily="34" charset="0"/>
                <a:ea typeface="Calibri" panose="020F0502020204030204" pitchFamily="34" charset="0"/>
                <a:cs typeface="Times New Roman" panose="02020603050405020304" pitchFamily="18" charset="0"/>
              </a:rPr>
              <a:t>Obiectiv nr. 3</a:t>
            </a:r>
            <a:r>
              <a:rPr lang="ro-RO" sz="1800" dirty="0">
                <a:effectLst/>
                <a:latin typeface="Trebuchet MS" panose="020B0603020202020204" pitchFamily="34" charset="0"/>
                <a:ea typeface="Calibri" panose="020F0502020204030204" pitchFamily="34" charset="0"/>
                <a:cs typeface="Times New Roman" panose="02020603050405020304" pitchFamily="18" charset="0"/>
              </a:rPr>
              <a:t> ”Monitorizarea evoluției genetice a tulpinilor circulante de virus gripal în România, prin investigarea în focare a tuturor speciilor de animale susceptibile  - Etapa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7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98047"/>
            <a:ext cx="9601196" cy="1303867"/>
          </a:xfrm>
        </p:spPr>
        <p:txBody>
          <a:bodyPr>
            <a:noAutofit/>
          </a:bodyPr>
          <a:lstStyle/>
          <a:p>
            <a:pPr algn="ctr"/>
            <a:r>
              <a:rPr lang="ro-RO" sz="2400" b="1" dirty="0">
                <a:latin typeface="Book Antiqua" panose="02040602050305030304" pitchFamily="18" charset="0"/>
              </a:rPr>
              <a:t>CP – IDSA - </a:t>
            </a:r>
            <a:r>
              <a:rPr lang="ro-RO" sz="2400" b="1" dirty="0"/>
              <a:t>Activități desfășurate - Faza 2</a:t>
            </a:r>
            <a:br>
              <a:rPr lang="ro-RO" sz="2400" b="1" dirty="0"/>
            </a:br>
            <a:r>
              <a:rPr lang="ro-RO" sz="2400" b="1" dirty="0"/>
              <a:t> Obiectivul 1. Activitatea 1 - Cercetări privind  capacitatea infecțioasă a furajelor contaminate experimental cu virusuri gripale</a:t>
            </a:r>
            <a:br>
              <a:rPr lang="ro-RO" sz="2400" b="1" dirty="0"/>
            </a:br>
            <a:endParaRPr lang="en-US" sz="2400" b="1" dirty="0"/>
          </a:p>
        </p:txBody>
      </p:sp>
      <p:sp>
        <p:nvSpPr>
          <p:cNvPr id="3" name="Content Placeholder 2"/>
          <p:cNvSpPr>
            <a:spLocks noGrp="1"/>
          </p:cNvSpPr>
          <p:nvPr>
            <p:ph idx="1"/>
          </p:nvPr>
        </p:nvSpPr>
        <p:spPr>
          <a:xfrm>
            <a:off x="838200" y="1613188"/>
            <a:ext cx="10515600" cy="4731627"/>
          </a:xfrm>
        </p:spPr>
        <p:txBody>
          <a:bodyPr>
            <a:normAutofit fontScale="62500" lnSpcReduction="20000"/>
          </a:bodyPr>
          <a:lstStyle/>
          <a:p>
            <a:pPr marL="0" indent="0">
              <a:buNone/>
            </a:pPr>
            <a:endParaRPr lang="ro-RO" dirty="0"/>
          </a:p>
          <a:p>
            <a:r>
              <a:rPr lang="ro-RO" sz="2600" dirty="0">
                <a:latin typeface="Book Antiqua" panose="02040602050305030304" pitchFamily="18" charset="0"/>
              </a:rPr>
              <a:t>activitatea s-a desfăşurat în incinta de înaltă biosecuritate cu nivel de biorisc 3, din IDSA</a:t>
            </a:r>
          </a:p>
          <a:p>
            <a:r>
              <a:rPr lang="ro-RO" sz="2600" dirty="0">
                <a:latin typeface="Book Antiqua" panose="02040602050305030304" pitchFamily="18" charset="0"/>
              </a:rPr>
              <a:t>tulpina utilizată a fost reprezentată de subtipul AIV H5N1, înalt patogenă,</a:t>
            </a:r>
            <a:r>
              <a:rPr lang="en-US" sz="2600" dirty="0">
                <a:latin typeface="Book Antiqua" panose="02040602050305030304" pitchFamily="18" charset="0"/>
              </a:rPr>
              <a:t> </a:t>
            </a:r>
            <a:r>
              <a:rPr lang="en-US" sz="2600" dirty="0" err="1">
                <a:latin typeface="Book Antiqua" panose="02040602050305030304" pitchFamily="18" charset="0"/>
              </a:rPr>
              <a:t>provenit</a:t>
            </a:r>
            <a:r>
              <a:rPr lang="ro-RO" sz="2600" dirty="0">
                <a:latin typeface="Book Antiqua" panose="02040602050305030304" pitchFamily="18" charset="0"/>
              </a:rPr>
              <a:t>ă de la lebăde, cu titrul infecţios de </a:t>
            </a:r>
            <a:r>
              <a:rPr lang="en-US" sz="2600" dirty="0">
                <a:latin typeface="Book Antiqua" panose="02040602050305030304" pitchFamily="18" charset="0"/>
                <a:ea typeface="Calibri" panose="020F0502020204030204" pitchFamily="34" charset="0"/>
                <a:cs typeface="Times New Roman" panose="02020603050405020304" pitchFamily="18" charset="0"/>
              </a:rPr>
              <a:t>10</a:t>
            </a:r>
            <a:r>
              <a:rPr lang="en-US" sz="2600" baseline="30000" dirty="0">
                <a:latin typeface="Book Antiqua" panose="02040602050305030304" pitchFamily="18" charset="0"/>
                <a:ea typeface="Calibri" panose="020F0502020204030204" pitchFamily="34" charset="0"/>
                <a:cs typeface="Times New Roman" panose="02020603050405020304" pitchFamily="18" charset="0"/>
              </a:rPr>
              <a:t>9,8</a:t>
            </a:r>
            <a:r>
              <a:rPr lang="en-US" sz="2600" dirty="0">
                <a:latin typeface="Book Antiqua" panose="02040602050305030304" pitchFamily="18" charset="0"/>
                <a:ea typeface="Calibri" panose="020F0502020204030204" pitchFamily="34" charset="0"/>
                <a:cs typeface="Times New Roman" panose="02020603050405020304" pitchFamily="18" charset="0"/>
              </a:rPr>
              <a:t> DIE</a:t>
            </a:r>
            <a:r>
              <a:rPr lang="en-US" sz="2600" baseline="-25000" dirty="0">
                <a:latin typeface="Book Antiqua" panose="02040602050305030304" pitchFamily="18" charset="0"/>
                <a:ea typeface="Calibri" panose="020F0502020204030204" pitchFamily="34" charset="0"/>
                <a:cs typeface="Times New Roman" panose="02020603050405020304" pitchFamily="18" charset="0"/>
              </a:rPr>
              <a:t>50</a:t>
            </a:r>
            <a:r>
              <a:rPr lang="en-US" sz="2600" dirty="0">
                <a:latin typeface="Book Antiqua" panose="02040602050305030304" pitchFamily="18" charset="0"/>
                <a:ea typeface="Calibri" panose="020F0502020204030204" pitchFamily="34" charset="0"/>
                <a:cs typeface="Times New Roman" panose="02020603050405020304" pitchFamily="18" charset="0"/>
              </a:rPr>
              <a:t>/ml</a:t>
            </a:r>
            <a:r>
              <a:rPr lang="ro-RO" sz="2600" dirty="0">
                <a:latin typeface="Book Antiqua" panose="02040602050305030304" pitchFamily="18" charset="0"/>
              </a:rPr>
              <a:t> </a:t>
            </a:r>
            <a:r>
              <a:rPr lang="ro-RO" sz="2600" dirty="0" err="1">
                <a:latin typeface="Book Antiqua" panose="02040602050305030304" pitchFamily="18" charset="0"/>
              </a:rPr>
              <a:t>şi</a:t>
            </a:r>
            <a:r>
              <a:rPr lang="ro-RO" sz="2600" dirty="0">
                <a:latin typeface="Book Antiqua" panose="02040602050305030304" pitchFamily="18" charset="0"/>
              </a:rPr>
              <a:t> titrul </a:t>
            </a:r>
            <a:r>
              <a:rPr lang="ro-RO" sz="2600" dirty="0" err="1">
                <a:latin typeface="Book Antiqua" panose="02040602050305030304" pitchFamily="18" charset="0"/>
              </a:rPr>
              <a:t>hemaglutinant</a:t>
            </a:r>
            <a:r>
              <a:rPr lang="ro-RO" sz="2600" dirty="0">
                <a:latin typeface="Book Antiqua" panose="02040602050305030304" pitchFamily="18" charset="0"/>
              </a:rPr>
              <a:t> RHA de 1/512. </a:t>
            </a:r>
          </a:p>
          <a:p>
            <a:r>
              <a:rPr lang="ro-RO" sz="2600" dirty="0">
                <a:latin typeface="Book Antiqua" panose="02040602050305030304" pitchFamily="18" charset="0"/>
              </a:rPr>
              <a:t>au fost utilizate două tipuri de furaj – făinos şi granulos.</a:t>
            </a:r>
          </a:p>
          <a:p>
            <a:r>
              <a:rPr lang="ro-RO" sz="2600" dirty="0">
                <a:latin typeface="Book Antiqua" panose="02040602050305030304" pitchFamily="18" charset="0"/>
              </a:rPr>
              <a:t>contaminarea </a:t>
            </a:r>
            <a:r>
              <a:rPr lang="en-US" sz="2600" dirty="0" err="1">
                <a:latin typeface="Book Antiqua" panose="02040602050305030304" pitchFamily="18" charset="0"/>
              </a:rPr>
              <a:t>furajelor</a:t>
            </a:r>
            <a:r>
              <a:rPr lang="en-US" sz="2600" dirty="0">
                <a:latin typeface="Book Antiqua" panose="02040602050305030304" pitchFamily="18" charset="0"/>
              </a:rPr>
              <a:t> </a:t>
            </a:r>
            <a:r>
              <a:rPr lang="ro-RO" sz="2600" dirty="0">
                <a:latin typeface="Book Antiqua" panose="02040602050305030304" pitchFamily="18" charset="0"/>
              </a:rPr>
              <a:t>s-a efectuat prin pulverizarea manuală a lichidului </a:t>
            </a:r>
            <a:r>
              <a:rPr lang="ro-RO" sz="2600" dirty="0" err="1">
                <a:latin typeface="Book Antiqua" panose="02040602050305030304" pitchFamily="18" charset="0"/>
              </a:rPr>
              <a:t>alanto</a:t>
            </a:r>
            <a:r>
              <a:rPr lang="en-US" sz="2600" dirty="0">
                <a:latin typeface="Book Antiqua" panose="02040602050305030304" pitchFamily="18" charset="0"/>
              </a:rPr>
              <a:t>-</a:t>
            </a:r>
            <a:r>
              <a:rPr lang="ro-RO" sz="2600" dirty="0">
                <a:latin typeface="Book Antiqua" panose="02040602050305030304" pitchFamily="18" charset="0"/>
              </a:rPr>
              <a:t>amniotic urmată de omogenizarea manuală </a:t>
            </a:r>
            <a:r>
              <a:rPr lang="ro-RO" sz="2600" dirty="0" err="1">
                <a:latin typeface="Book Antiqua" panose="02040602050305030304" pitchFamily="18" charset="0"/>
              </a:rPr>
              <a:t>şi</a:t>
            </a:r>
            <a:r>
              <a:rPr lang="ro-RO" sz="2600" dirty="0">
                <a:latin typeface="Book Antiqua" panose="02040602050305030304" pitchFamily="18" charset="0"/>
              </a:rPr>
              <a:t> pe </a:t>
            </a:r>
            <a:r>
              <a:rPr lang="ro-RO" sz="2600" dirty="0" err="1">
                <a:latin typeface="Book Antiqua" panose="02040602050305030304" pitchFamily="18" charset="0"/>
              </a:rPr>
              <a:t>roller</a:t>
            </a:r>
            <a:r>
              <a:rPr lang="ro-RO" sz="2600" dirty="0">
                <a:latin typeface="Book Antiqua" panose="02040602050305030304" pitchFamily="18" charset="0"/>
              </a:rPr>
              <a:t> timp de 15 minute.</a:t>
            </a:r>
          </a:p>
          <a:p>
            <a:r>
              <a:rPr lang="ro-RO" sz="2600" dirty="0">
                <a:latin typeface="Book Antiqua" panose="02040602050305030304" pitchFamily="18" charset="0"/>
              </a:rPr>
              <a:t>furajul contaminat a fost repartizat în plăci Petri, în cantitate de 10 g/placă.</a:t>
            </a:r>
          </a:p>
          <a:p>
            <a:r>
              <a:rPr lang="ro-RO" sz="2600" dirty="0">
                <a:latin typeface="Book Antiqua" panose="02040602050305030304" pitchFamily="18" charset="0"/>
              </a:rPr>
              <a:t>au fost selectate 3 valori de temperatură pentru experiment: -20°C, 22°C şi 37°C.</a:t>
            </a:r>
          </a:p>
          <a:p>
            <a:r>
              <a:rPr lang="ro-RO" sz="2600" dirty="0">
                <a:latin typeface="Book Antiqua" panose="02040602050305030304" pitchFamily="18" charset="0"/>
              </a:rPr>
              <a:t>pentru relevanţă statistică, la intervalele de timp prevăzute au fost prelucrate câte trei plăci Petri din fiecare furaj;</a:t>
            </a:r>
          </a:p>
          <a:p>
            <a:r>
              <a:rPr lang="ro-RO" sz="2600" dirty="0">
                <a:latin typeface="Book Antiqua" panose="02040602050305030304" pitchFamily="18" charset="0"/>
              </a:rPr>
              <a:t>prelucrarea furajelor a presupus aseptizare pentru izolare de virus </a:t>
            </a:r>
            <a:r>
              <a:rPr lang="ro-RO" sz="2600" dirty="0" err="1">
                <a:latin typeface="Book Antiqua" panose="02040602050305030304" pitchFamily="18" charset="0"/>
              </a:rPr>
              <a:t>şi</a:t>
            </a:r>
            <a:r>
              <a:rPr lang="ro-RO" sz="2600" dirty="0">
                <a:latin typeface="Book Antiqua" panose="02040602050305030304" pitchFamily="18" charset="0"/>
              </a:rPr>
              <a:t> suspendare în </a:t>
            </a:r>
            <a:r>
              <a:rPr lang="ro-RO" sz="2600" dirty="0" err="1">
                <a:latin typeface="Book Antiqua" panose="02040602050305030304" pitchFamily="18" charset="0"/>
              </a:rPr>
              <a:t>soluţie</a:t>
            </a:r>
            <a:r>
              <a:rPr lang="ro-RO" sz="2600" dirty="0">
                <a:latin typeface="Book Antiqua" panose="02040602050305030304" pitchFamily="18" charset="0"/>
              </a:rPr>
              <a:t> TFS 1X pentru testul PCR;</a:t>
            </a:r>
          </a:p>
          <a:p>
            <a:r>
              <a:rPr lang="ro-RO" sz="2600" dirty="0">
                <a:latin typeface="Book Antiqua" panose="02040602050305030304" pitchFamily="18" charset="0"/>
              </a:rPr>
              <a:t>după centrifugarea tuburilor cu furaj aseptizat s-au inoculat ouă embrionate SPF care au fost evaluate zilnic pentru stabilirea mortalităţii embrionare</a:t>
            </a:r>
          </a:p>
          <a:p>
            <a:r>
              <a:rPr lang="ro-RO" sz="2600" dirty="0">
                <a:latin typeface="Book Antiqua" panose="02040602050305030304" pitchFamily="18" charset="0"/>
              </a:rPr>
              <a:t>două etape: experiment pilot (zilnic) şi experiment săptămânal (9 săptămâni)</a:t>
            </a:r>
          </a:p>
          <a:p>
            <a:pPr marL="0" indent="0">
              <a:buNone/>
            </a:pPr>
            <a:endParaRPr lang="ro-RO" dirty="0"/>
          </a:p>
          <a:p>
            <a:pPr marL="0" indent="0">
              <a:buNone/>
            </a:pPr>
            <a:endParaRPr lang="en-US" dirty="0"/>
          </a:p>
        </p:txBody>
      </p:sp>
    </p:spTree>
    <p:extLst>
      <p:ext uri="{BB962C8B-B14F-4D97-AF65-F5344CB8AC3E}">
        <p14:creationId xmlns:p14="http://schemas.microsoft.com/office/powerpoint/2010/main" val="202567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endParaRPr lang="ro-RO" dirty="0"/>
          </a:p>
          <a:p>
            <a:pPr marL="0" indent="0">
              <a:buNone/>
            </a:pPr>
            <a:r>
              <a:rPr lang="ro-RO" dirty="0"/>
              <a:t>Rezultatele </a:t>
            </a:r>
            <a:r>
              <a:rPr lang="en-US" dirty="0" err="1"/>
              <a:t>ob</a:t>
            </a:r>
            <a:r>
              <a:rPr lang="ro-RO" dirty="0" err="1"/>
              <a:t>ţinute</a:t>
            </a:r>
            <a:r>
              <a:rPr lang="ro-RO" dirty="0"/>
              <a:t> au demonstrat o </a:t>
            </a:r>
            <a:r>
              <a:rPr lang="ro-RO" dirty="0" err="1"/>
              <a:t>rezistenţă</a:t>
            </a:r>
            <a:r>
              <a:rPr lang="ro-RO" dirty="0"/>
              <a:t> relativ scăzută a virusului în </a:t>
            </a:r>
            <a:r>
              <a:rPr lang="ro-RO" dirty="0" err="1"/>
              <a:t>condiţiile</a:t>
            </a:r>
            <a:r>
              <a:rPr lang="ro-RO" dirty="0"/>
              <a:t> experimentului</a:t>
            </a:r>
            <a:r>
              <a:rPr lang="en-US" dirty="0"/>
              <a:t>:</a:t>
            </a:r>
          </a:p>
          <a:p>
            <a:pPr>
              <a:buFontTx/>
              <a:buChar char="-"/>
            </a:pPr>
            <a:r>
              <a:rPr lang="ro-RO" dirty="0"/>
              <a:t>Între 14 - 21 zile la 22°C </a:t>
            </a:r>
            <a:r>
              <a:rPr lang="ro-RO" dirty="0" err="1"/>
              <a:t>şi</a:t>
            </a:r>
            <a:r>
              <a:rPr lang="ro-RO" dirty="0"/>
              <a:t> până la 7 zile la 37°C pentru furajul făinos</a:t>
            </a:r>
          </a:p>
          <a:p>
            <a:pPr>
              <a:buFontTx/>
              <a:buChar char="-"/>
            </a:pPr>
            <a:r>
              <a:rPr lang="ro-RO" dirty="0"/>
              <a:t>Între 42 – 49 zile la 22°C </a:t>
            </a:r>
            <a:r>
              <a:rPr lang="ro-RO" dirty="0" err="1"/>
              <a:t>şi</a:t>
            </a:r>
            <a:r>
              <a:rPr lang="ro-RO" dirty="0"/>
              <a:t> până la 7 zile la 37°C pentru furajul granulos</a:t>
            </a:r>
          </a:p>
          <a:p>
            <a:pPr>
              <a:buFontTx/>
              <a:buChar char="-"/>
            </a:pPr>
            <a:r>
              <a:rPr lang="ro-RO" dirty="0"/>
              <a:t>Rezistența virusului în furajele făinos și granulos este de cel puțin 90 de zile la -20°C</a:t>
            </a:r>
          </a:p>
          <a:p>
            <a:pPr>
              <a:buFontTx/>
              <a:buChar char="-"/>
            </a:pPr>
            <a:r>
              <a:rPr lang="ro-RO" dirty="0"/>
              <a:t>Toate furajele testate prin tehnica Real Time RT-PCR au fost pozitive.</a:t>
            </a:r>
            <a:endParaRPr lang="en-US" dirty="0"/>
          </a:p>
          <a:p>
            <a:pPr>
              <a:buFontTx/>
              <a:buChar char="-"/>
            </a:pPr>
            <a:r>
              <a:rPr lang="en-US" dirty="0" err="1"/>
              <a:t>Titrurile</a:t>
            </a:r>
            <a:r>
              <a:rPr lang="ro-RO" dirty="0"/>
              <a:t> </a:t>
            </a:r>
            <a:r>
              <a:rPr lang="ro-RO" dirty="0" err="1"/>
              <a:t>hemaglutinante</a:t>
            </a:r>
            <a:r>
              <a:rPr lang="en-US" dirty="0"/>
              <a:t> </a:t>
            </a:r>
            <a:r>
              <a:rPr lang="en-US" dirty="0" err="1"/>
              <a:t>ob</a:t>
            </a:r>
            <a:r>
              <a:rPr lang="ro-RO" dirty="0" err="1"/>
              <a:t>ţinute</a:t>
            </a:r>
            <a:r>
              <a:rPr lang="ro-RO" dirty="0"/>
              <a:t> sunt mai mari pentru furajul granulos decât pentru cel făinos</a:t>
            </a:r>
            <a:endParaRPr lang="en-US" dirty="0"/>
          </a:p>
        </p:txBody>
      </p:sp>
      <p:sp>
        <p:nvSpPr>
          <p:cNvPr id="6" name="Title 1">
            <a:extLst>
              <a:ext uri="{FF2B5EF4-FFF2-40B4-BE49-F238E27FC236}">
                <a16:creationId xmlns:a16="http://schemas.microsoft.com/office/drawing/2014/main" id="{0AEA32E2-C796-18A0-C999-42233BCF7954}"/>
              </a:ext>
            </a:extLst>
          </p:cNvPr>
          <p:cNvSpPr>
            <a:spLocks noGrp="1"/>
          </p:cNvSpPr>
          <p:nvPr>
            <p:ph type="title"/>
          </p:nvPr>
        </p:nvSpPr>
        <p:spPr>
          <a:xfrm>
            <a:off x="1295402" y="698047"/>
            <a:ext cx="9601196" cy="1303867"/>
          </a:xfrm>
        </p:spPr>
        <p:txBody>
          <a:bodyPr>
            <a:noAutofit/>
          </a:bodyPr>
          <a:lstStyle/>
          <a:p>
            <a:pPr algn="ctr"/>
            <a:r>
              <a:rPr lang="ro-RO" sz="2400" b="1" dirty="0">
                <a:latin typeface="Book Antiqua" panose="02040602050305030304" pitchFamily="18" charset="0"/>
              </a:rPr>
              <a:t>CP – IDSA - </a:t>
            </a:r>
            <a:r>
              <a:rPr lang="ro-RO" sz="2400" b="1" dirty="0"/>
              <a:t>Activități desfășurate - Faza 2</a:t>
            </a:r>
            <a:br>
              <a:rPr lang="ro-RO" sz="2400" b="1" dirty="0"/>
            </a:br>
            <a:r>
              <a:rPr lang="ro-RO" sz="2400" b="1" dirty="0"/>
              <a:t> Activitatea 1 - Cercetări privind  capacitatea infecțioasă a furajelor contaminate experimental cu virusuri gripale</a:t>
            </a:r>
            <a:br>
              <a:rPr lang="ro-RO" sz="2400" b="1" dirty="0"/>
            </a:br>
            <a:endParaRPr lang="en-US" sz="2400" b="1" dirty="0"/>
          </a:p>
        </p:txBody>
      </p:sp>
    </p:spTree>
    <p:extLst>
      <p:ext uri="{BB962C8B-B14F-4D97-AF65-F5344CB8AC3E}">
        <p14:creationId xmlns:p14="http://schemas.microsoft.com/office/powerpoint/2010/main" val="2840327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8FC17-BDDF-7A1A-980C-6B6D5C70A205}"/>
              </a:ext>
            </a:extLst>
          </p:cNvPr>
          <p:cNvSpPr>
            <a:spLocks noGrp="1"/>
          </p:cNvSpPr>
          <p:nvPr>
            <p:ph type="title"/>
          </p:nvPr>
        </p:nvSpPr>
        <p:spPr>
          <a:xfrm>
            <a:off x="1295402" y="573759"/>
            <a:ext cx="9601196" cy="1303867"/>
          </a:xfrm>
        </p:spPr>
        <p:txBody>
          <a:bodyPr>
            <a:noAutofit/>
          </a:bodyPr>
          <a:lstStyle/>
          <a:p>
            <a:r>
              <a:rPr lang="ro-RO" sz="2000" b="1" dirty="0">
                <a:latin typeface="Book Antiqua" panose="02040602050305030304" pitchFamily="18" charset="0"/>
              </a:rPr>
              <a:t>CP – IDSA - </a:t>
            </a:r>
            <a:r>
              <a:rPr lang="ro-RO" sz="2000" b="1" dirty="0">
                <a:latin typeface="+mn-lt"/>
              </a:rPr>
              <a:t>Activități desfășurate - Faza 2</a:t>
            </a:r>
            <a:br>
              <a:rPr lang="ro-RO" sz="2000" b="1" dirty="0">
                <a:latin typeface="+mn-lt"/>
              </a:rPr>
            </a:br>
            <a:r>
              <a:rPr lang="ro-RO" sz="2000" b="1" dirty="0">
                <a:latin typeface="+mn-lt"/>
              </a:rPr>
              <a:t> Obiectivul 2. </a:t>
            </a:r>
            <a:r>
              <a:rPr lang="ro-RO" sz="2000" b="1" dirty="0">
                <a:latin typeface="+mn-lt"/>
                <a:ea typeface="Calibri" panose="020F0502020204030204" pitchFamily="34" charset="0"/>
                <a:cs typeface="Times New Roman" panose="02020603050405020304" pitchFamily="18" charset="0"/>
              </a:rPr>
              <a:t>Studii preliminare pentru obținere unui produs imunologic destinat controlului  gripei aviare</a:t>
            </a:r>
            <a:endParaRPr lang="en-US" sz="2000" dirty="0">
              <a:latin typeface="+mn-lt"/>
            </a:endParaRPr>
          </a:p>
        </p:txBody>
      </p:sp>
      <p:sp>
        <p:nvSpPr>
          <p:cNvPr id="4" name="TextBox 3">
            <a:extLst>
              <a:ext uri="{FF2B5EF4-FFF2-40B4-BE49-F238E27FC236}">
                <a16:creationId xmlns:a16="http://schemas.microsoft.com/office/drawing/2014/main" id="{9D24DAD6-E073-82F2-3726-73ACD5F27908}"/>
              </a:ext>
            </a:extLst>
          </p:cNvPr>
          <p:cNvSpPr txBox="1"/>
          <p:nvPr/>
        </p:nvSpPr>
        <p:spPr>
          <a:xfrm>
            <a:off x="852256" y="1877626"/>
            <a:ext cx="10679837" cy="3836691"/>
          </a:xfrm>
          <a:prstGeom prst="rect">
            <a:avLst/>
          </a:prstGeom>
          <a:noFill/>
        </p:spPr>
        <p:txBody>
          <a:bodyPr wrap="square">
            <a:spAutoFit/>
          </a:bodyPr>
          <a:lstStyle/>
          <a:p>
            <a:pPr marL="0" marR="0" algn="just">
              <a:lnSpc>
                <a:spcPct val="106000"/>
              </a:lnSpc>
              <a:spcAft>
                <a:spcPts val="800"/>
              </a:spcAft>
              <a:tabLst>
                <a:tab pos="6000750" algn="l"/>
              </a:tabLst>
            </a:pPr>
            <a:r>
              <a:rPr lang="ro-RO" sz="1800" dirty="0">
                <a:effectLst/>
                <a:latin typeface="Trebuchet MS" panose="020B0603020202020204" pitchFamily="34" charset="0"/>
                <a:ea typeface="Calibri" panose="020F0502020204030204" pitchFamily="34" charset="0"/>
                <a:cs typeface="Times New Roman" panose="02020603050405020304" pitchFamily="18" charset="0"/>
              </a:rPr>
              <a:t>Obținerea unui produs imunologic pentru controlul gripei aviare necesită realizarea izolării, cultivării și caracterizării tulpinilor virale utilizate ca tulpini vaccinale. </a:t>
            </a:r>
          </a:p>
          <a:p>
            <a:pPr marL="0" marR="0" algn="just">
              <a:lnSpc>
                <a:spcPct val="106000"/>
              </a:lnSpc>
              <a:spcAft>
                <a:spcPts val="800"/>
              </a:spcAft>
              <a:tabLst>
                <a:tab pos="6000750" algn="l"/>
              </a:tabLst>
            </a:pPr>
            <a:endParaRPr lang="ro-RO" dirty="0">
              <a:latin typeface="Trebuchet MS" panose="020B0603020202020204" pitchFamily="34" charset="0"/>
              <a:ea typeface="Calibri" panose="020F0502020204030204" pitchFamily="34" charset="0"/>
              <a:cs typeface="Times New Roman" panose="02020603050405020304" pitchFamily="18" charset="0"/>
            </a:endParaRPr>
          </a:p>
          <a:p>
            <a:pPr marL="0" marR="0" algn="just">
              <a:lnSpc>
                <a:spcPct val="106000"/>
              </a:lnSpc>
              <a:spcAft>
                <a:spcPts val="800"/>
              </a:spcAft>
              <a:tabLst>
                <a:tab pos="6000750" algn="l"/>
              </a:tabLst>
            </a:pPr>
            <a:r>
              <a:rPr lang="ro-RO" sz="1800" dirty="0">
                <a:effectLst/>
                <a:latin typeface="Trebuchet MS" panose="020B0603020202020204" pitchFamily="34" charset="0"/>
                <a:ea typeface="Calibri" panose="020F0502020204030204" pitchFamily="34" charset="0"/>
                <a:cs typeface="Times New Roman" panose="02020603050405020304" pitchFamily="18" charset="0"/>
              </a:rPr>
              <a:t>CP-IDSA deține capacitatea tehnică pentru izolarea, cultivarea și caracterizarea tulpinilor vaccinale pentru obținrerea unui produs imunologic destinat controlului gruipei aviare, dar nu deține capacitatea tehică pentru producerea unui prototip al unui astfel de produs. </a:t>
            </a:r>
          </a:p>
          <a:p>
            <a:pPr marL="0" marR="0" algn="just">
              <a:lnSpc>
                <a:spcPct val="115000"/>
              </a:lnSpc>
              <a:spcAft>
                <a:spcPts val="800"/>
              </a:spcAft>
            </a:pPr>
            <a:r>
              <a:rPr lang="ro-RO" sz="1800" dirty="0">
                <a:effectLst/>
                <a:latin typeface="Trebuchet MS" panose="020B0603020202020204" pitchFamily="34" charset="0"/>
                <a:ea typeface="Calibri" panose="020F0502020204030204" pitchFamily="34" charset="0"/>
                <a:cs typeface="Times New Roman" panose="02020603050405020304" pitchFamily="18" charset="0"/>
              </a:rPr>
              <a:t>Astfel, au fost desfășurate etape pentru izolarea și caracterizarea tulpinilor de virus gripal.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800"/>
              </a:spcAft>
            </a:pPr>
            <a:r>
              <a:rPr lang="ro-RO" sz="1800" dirty="0">
                <a:effectLst/>
                <a:latin typeface="Trebuchet MS" panose="020B0603020202020204" pitchFamily="34" charset="0"/>
                <a:ea typeface="Calibri" panose="020F0502020204030204" pitchFamily="34" charset="0"/>
                <a:cs typeface="Times New Roman" panose="02020603050405020304" pitchFamily="18" charset="0"/>
              </a:rPr>
              <a:t>În faza a 3- a a proiectului, CP va subcontractata activitatea privind încercarea de prepararea a cel puțin un produs de tip imunoprofilactic (vaccin)  pentru intervenția de urgență în gripa aviară către un subcontracor care detine capacitatea tehnică de producție, pornind de la tulpinile de virus gripal furnizate de CP-IDSA.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40316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1900</TotalTime>
  <Words>1849</Words>
  <Application>Microsoft Macintosh PowerPoint</Application>
  <PresentationFormat>Widescreen</PresentationFormat>
  <Paragraphs>105</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Book Antiqua</vt:lpstr>
      <vt:lpstr>Calibri</vt:lpstr>
      <vt:lpstr>Garamond</vt:lpstr>
      <vt:lpstr>Times New Roman</vt:lpstr>
      <vt:lpstr>Trebuchet MS</vt:lpstr>
      <vt:lpstr>Organic</vt:lpstr>
      <vt:lpstr>BINE AȚI VENIT!</vt:lpstr>
      <vt:lpstr>Cercetări privind particularităţile evolutive ale tulpinii de virus gripal şi elaborarea unor produse de tip imunoprofilactic utilizabile în controlul gripei aviare şi al factorilor de risc epidemiologic în România </vt:lpstr>
      <vt:lpstr>Echipa de implementare – consorțiul </vt:lpstr>
      <vt:lpstr>Activitate prioritară Supravegherea epidemiologică a efectivelor de animale prin derularea şi monitorizarea unor ample programe de prevenire şi combatere a unor boli la animale </vt:lpstr>
      <vt:lpstr>Rezultate preconizate pentru atingerea obiectivului</vt:lpstr>
      <vt:lpstr>Obiectivele fazei 2  </vt:lpstr>
      <vt:lpstr>CP – IDSA - Activități desfășurate - Faza 2  Obiectivul 1. Activitatea 1 - Cercetări privind  capacitatea infecțioasă a furajelor contaminate experimental cu virusuri gripale </vt:lpstr>
      <vt:lpstr>CP – IDSA - Activități desfășurate - Faza 2  Activitatea 1 - Cercetări privind  capacitatea infecțioasă a furajelor contaminate experimental cu virusuri gripale </vt:lpstr>
      <vt:lpstr>CP – IDSA - Activități desfășurate - Faza 2  Obiectivul 2. Studii preliminare pentru obținere unui produs imunologic destinat controlului  gripei aviare</vt:lpstr>
      <vt:lpstr>CP – IDSA - Activități desfășurate - Faza 2  Obiectivul 3. Monitorizarea evoluției genetice a tulpinilor circulante de virus gripal în România, prin investigarea în focare a tuturor speciilor de animale susceptibile  - ETAPA 1</vt:lpstr>
      <vt:lpstr>PowerPoint Presentation</vt:lpstr>
      <vt:lpstr>Activități preconizate  - Faza 3 CP - IDSA  Obiectivul 1 - Studiu privind posibilitatea de infectare a păsărilor cu tulpini de virus gripal prin consum de furaje contaminate experimental </vt:lpstr>
      <vt:lpstr>Activități preconizate  - Faza 3 – CP - IDSA Obiectivul 3 - Monitorizarea evoluției genetice a tulpinilor circulante de virus gripal în România, prin investigarea în focare a tuturor speciilor de animale susceptibile, etapa 2 </vt:lpstr>
      <vt:lpstr>   Activități preconizate  - Faza 3 – CP-IDSA Obiectivul 4 - Studiul determinanților de patogenitate (precum proteinele interne PB1, PB2 si altele) pe tulpinile circulante de virus gripal pentru identificarea și evaluarea posibilității de extensie a spectrului de gazde și patogenității tulpinilor virusului gripa, etapa 1    </vt:lpstr>
      <vt:lpstr>Alte aspecte de discutat</vt:lpstr>
      <vt:lpstr>Întrebări, comentarii, discutii, observatii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Cercetări privind gripa aviară şi pesta porcină africană în contextul desfăşurării proiectelor ADER 10.1.1 şi 10.1.2</dc:title>
  <dc:creator>Doru Hristescu</dc:creator>
  <cp:lastModifiedBy>Miarbela LUPU</cp:lastModifiedBy>
  <cp:revision>131</cp:revision>
  <dcterms:created xsi:type="dcterms:W3CDTF">2024-07-17T07:50:13Z</dcterms:created>
  <dcterms:modified xsi:type="dcterms:W3CDTF">2025-09-05T09:24:59Z</dcterms:modified>
</cp:coreProperties>
</file>